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12"/>
  </p:notesMasterIdLst>
  <p:sldIdLst>
    <p:sldId id="379" r:id="rId2"/>
    <p:sldId id="330" r:id="rId3"/>
    <p:sldId id="402" r:id="rId4"/>
    <p:sldId id="407" r:id="rId5"/>
    <p:sldId id="401" r:id="rId6"/>
    <p:sldId id="403" r:id="rId7"/>
    <p:sldId id="391" r:id="rId8"/>
    <p:sldId id="406" r:id="rId9"/>
    <p:sldId id="404" r:id="rId10"/>
    <p:sldId id="405" r:id="rId11"/>
  </p:sldIdLst>
  <p:sldSz cx="12192000" cy="6858000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tandardabschnitt" id="{4E9DD475-44F2-4591-8946-148D6559C6B7}">
          <p14:sldIdLst>
            <p14:sldId id="379"/>
            <p14:sldId id="330"/>
            <p14:sldId id="402"/>
            <p14:sldId id="407"/>
            <p14:sldId id="401"/>
            <p14:sldId id="403"/>
            <p14:sldId id="391"/>
            <p14:sldId id="406"/>
            <p14:sldId id="404"/>
            <p14:sldId id="405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Jan Bobolz" initials="JB" lastIdx="5" clrIdx="0">
    <p:extLst/>
  </p:cmAuthor>
  <p:cmAuthor id="2" name="Fabian Eidens" initials="FE" lastIdx="1" clrIdx="1">
    <p:extLst/>
  </p:cmAuthor>
  <p:cmAuthor id="3" name="Fabian Eidens" initials="FE [2]" lastIdx="1" clrIdx="2">
    <p:extLst/>
  </p:cmAuthor>
  <p:cmAuthor id="4" name="Fabian Eidens" initials="FE [3]" lastIdx="1" clrIdx="3">
    <p:extLst/>
  </p:cmAuthor>
  <p:cmAuthor id="5" name="Simon Nachtigall" initials="SN" lastIdx="2" clrIdx="4">
    <p:extLst>
      <p:ext uri="{19B8F6BF-5375-455C-9EA6-DF929625EA0E}">
        <p15:presenceInfo xmlns:p15="http://schemas.microsoft.com/office/powerpoint/2012/main" userId="Simon Nachtigall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0C6"/>
    <a:srgbClr val="00205B"/>
    <a:srgbClr val="005493"/>
    <a:srgbClr val="0055D2"/>
    <a:srgbClr val="0088EB"/>
    <a:srgbClr val="0096FF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78806" autoAdjust="0"/>
  </p:normalViewPr>
  <p:slideViewPr>
    <p:cSldViewPr snapToGrid="0">
      <p:cViewPr varScale="1">
        <p:scale>
          <a:sx n="105" d="100"/>
          <a:sy n="105" d="100"/>
        </p:scale>
        <p:origin x="138" y="19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50" d="100"/>
        <a:sy n="15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7F8E1117-C8DB-4F67-92D6-F2BB4D5E4399}" type="datetimeFigureOut">
              <a:rPr lang="en-US" smtClean="0"/>
              <a:t>7/11/2019</a:t>
            </a:fld>
            <a:endParaRPr lang="en-US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717550" y="1162050"/>
            <a:ext cx="5575300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701040" y="4473892"/>
            <a:ext cx="5608320" cy="3660458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DBE5A3C-A265-4226-B6A5-F3F022E3745B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73221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BE5A3C-A265-4226-B6A5-F3F022E3745B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75736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Untertitel 2"/>
          <p:cNvSpPr>
            <a:spLocks noGrp="1"/>
          </p:cNvSpPr>
          <p:nvPr>
            <p:ph type="subTitle" idx="1"/>
          </p:nvPr>
        </p:nvSpPr>
        <p:spPr>
          <a:xfrm>
            <a:off x="1524000" y="3149601"/>
            <a:ext cx="9144000" cy="1809749"/>
          </a:xfrm>
        </p:spPr>
        <p:txBody>
          <a:bodyPr>
            <a:noAutofit/>
          </a:bodyPr>
          <a:lstStyle>
            <a:lvl1pPr marL="0" indent="0" algn="ctr">
              <a:buNone/>
              <a:defRPr/>
            </a:lvl1pPr>
          </a:lstStyle>
          <a:p>
            <a:pPr>
              <a:lnSpc>
                <a:spcPct val="120000"/>
              </a:lnSpc>
            </a:pPr>
            <a:r>
              <a:rPr lang="de-DE" sz="2000"/>
              <a:t>Formatvorlage des Untertitelmasters durch Klicken bearbeiten</a:t>
            </a:r>
            <a:endParaRPr lang="en-US" sz="2000" dirty="0"/>
          </a:p>
        </p:txBody>
      </p:sp>
      <p:pic>
        <p:nvPicPr>
          <p:cNvPr id="12" name="Grafik 1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750" y="5575302"/>
            <a:ext cx="2887311" cy="1076679"/>
          </a:xfrm>
          <a:prstGeom prst="rect">
            <a:avLst/>
          </a:prstGeom>
        </p:spPr>
      </p:pic>
      <p:sp>
        <p:nvSpPr>
          <p:cNvPr id="13" name="Titel 12"/>
          <p:cNvSpPr>
            <a:spLocks noGrp="1"/>
          </p:cNvSpPr>
          <p:nvPr>
            <p:ph type="title"/>
          </p:nvPr>
        </p:nvSpPr>
        <p:spPr>
          <a:xfrm>
            <a:off x="838200" y="633946"/>
            <a:ext cx="10515600" cy="2369605"/>
          </a:xfrm>
          <a:solidFill>
            <a:srgbClr val="00205B"/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lang="de-DE" sz="5400">
                <a:solidFill>
                  <a:schemeClr val="bg1"/>
                </a:solidFill>
              </a:defRPr>
            </a:lvl1pPr>
          </a:lstStyle>
          <a:p>
            <a:pPr marL="0" lvl="0" algn="ctr"/>
            <a:r>
              <a:rPr lang="de-DE"/>
              <a:t>Titelmasterformat durch Klicken bearbeiten</a:t>
            </a:r>
            <a:endParaRPr lang="de-DE" dirty="0"/>
          </a:p>
        </p:txBody>
      </p:sp>
      <p:pic>
        <p:nvPicPr>
          <p:cNvPr id="15" name="Grafik 14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33751" y="5575302"/>
            <a:ext cx="4031003" cy="1063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27428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New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Grafik 1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750" y="5575302"/>
            <a:ext cx="2887311" cy="1076679"/>
          </a:xfrm>
          <a:prstGeom prst="rect">
            <a:avLst/>
          </a:prstGeom>
        </p:spPr>
      </p:pic>
      <p:sp>
        <p:nvSpPr>
          <p:cNvPr id="13" name="Titel 12"/>
          <p:cNvSpPr>
            <a:spLocks noGrp="1"/>
          </p:cNvSpPr>
          <p:nvPr>
            <p:ph type="title"/>
          </p:nvPr>
        </p:nvSpPr>
        <p:spPr>
          <a:xfrm>
            <a:off x="838200" y="2355852"/>
            <a:ext cx="10515600" cy="1568449"/>
          </a:xfrm>
          <a:solidFill>
            <a:srgbClr val="00205B"/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lang="de-DE" sz="5400">
                <a:solidFill>
                  <a:schemeClr val="bg1"/>
                </a:solidFill>
              </a:defRPr>
            </a:lvl1pPr>
          </a:lstStyle>
          <a:p>
            <a:pPr marL="0" lvl="0" algn="ctr"/>
            <a:r>
              <a:rPr lang="de-DE"/>
              <a:t>Titelmasterformat durch Klicken bearbeiten</a:t>
            </a:r>
            <a:endParaRPr lang="de-DE" dirty="0"/>
          </a:p>
        </p:txBody>
      </p:sp>
      <p:pic>
        <p:nvPicPr>
          <p:cNvPr id="15" name="Grafik 14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33751" y="5575302"/>
            <a:ext cx="4031003" cy="1063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48786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80AE11-5B6B-4C22-A1E3-868D5CD5462F}" type="slidenum">
              <a:rPr lang="en-US" smtClean="0"/>
              <a:pPr/>
              <a:t>‹Nr.›</a:t>
            </a:fld>
            <a:endParaRPr lang="en-US"/>
          </a:p>
        </p:txBody>
      </p:sp>
      <p:sp>
        <p:nvSpPr>
          <p:cNvPr id="5" name="Inhaltsplatzhalter 4"/>
          <p:cNvSpPr>
            <a:spLocks noGrp="1"/>
          </p:cNvSpPr>
          <p:nvPr>
            <p:ph sz="quarter" idx="11"/>
          </p:nvPr>
        </p:nvSpPr>
        <p:spPr>
          <a:xfrm>
            <a:off x="234950" y="1041400"/>
            <a:ext cx="11715751" cy="5232400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3762666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de-by-s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80AE11-5B6B-4C22-A1E3-868D5CD5462F}" type="slidenum">
              <a:rPr lang="en-US" smtClean="0"/>
              <a:pPr/>
              <a:t>‹Nr.›</a:t>
            </a:fld>
            <a:endParaRPr lang="en-US"/>
          </a:p>
        </p:txBody>
      </p:sp>
      <p:sp>
        <p:nvSpPr>
          <p:cNvPr id="5" name="Inhaltsplatzhalter 4"/>
          <p:cNvSpPr>
            <a:spLocks noGrp="1"/>
          </p:cNvSpPr>
          <p:nvPr>
            <p:ph sz="quarter" idx="11"/>
          </p:nvPr>
        </p:nvSpPr>
        <p:spPr>
          <a:xfrm>
            <a:off x="234949" y="1238250"/>
            <a:ext cx="5759451" cy="4851400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Inhaltsplatzhalter 4"/>
          <p:cNvSpPr>
            <a:spLocks noGrp="1"/>
          </p:cNvSpPr>
          <p:nvPr>
            <p:ph sz="quarter" idx="12"/>
          </p:nvPr>
        </p:nvSpPr>
        <p:spPr>
          <a:xfrm>
            <a:off x="6191249" y="1238250"/>
            <a:ext cx="5759451" cy="4851400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15606352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mpty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80AE11-5B6B-4C22-A1E3-868D5CD5462F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02223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Very empty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80AE11-5B6B-4C22-A1E3-868D5CD5462F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23107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eck 9"/>
          <p:cNvSpPr/>
          <p:nvPr userDrawn="1"/>
        </p:nvSpPr>
        <p:spPr>
          <a:xfrm>
            <a:off x="10071101" y="246595"/>
            <a:ext cx="1892300" cy="633942"/>
          </a:xfrm>
          <a:prstGeom prst="rect">
            <a:avLst/>
          </a:prstGeom>
          <a:solidFill>
            <a:srgbClr val="00205B"/>
          </a:solidFill>
        </p:spPr>
        <p:txBody>
          <a:bodyPr anchor="ctr"/>
          <a:lstStyle/>
          <a:p>
            <a:pPr lvl="0">
              <a:lnSpc>
                <a:spcPct val="90000"/>
              </a:lnSpc>
              <a:spcBef>
                <a:spcPct val="0"/>
              </a:spcBef>
              <a:buNone/>
            </a:pPr>
            <a:endParaRPr lang="de-DE" sz="3200" noProof="0" dirty="0">
              <a:solidFill>
                <a:schemeClr val="bg1"/>
              </a:solidFill>
              <a:ea typeface="Arial" charset="0"/>
              <a:cs typeface="Arial" charset="0"/>
            </a:endParaRPr>
          </a:p>
        </p:txBody>
      </p:sp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234950" y="246595"/>
            <a:ext cx="9850439" cy="633942"/>
          </a:xfrm>
          <a:prstGeom prst="rect">
            <a:avLst/>
          </a:prstGeom>
          <a:solidFill>
            <a:srgbClr val="00205B"/>
          </a:solidFill>
        </p:spPr>
        <p:txBody>
          <a:bodyPr anchor="ctr"/>
          <a:lstStyle/>
          <a:p>
            <a:pPr marL="0" lvl="0"/>
            <a:r>
              <a:rPr lang="en-US" noProof="0" dirty="0" err="1"/>
              <a:t>Titelmasterformat</a:t>
            </a:r>
            <a:r>
              <a:rPr lang="en-US" noProof="0" dirty="0"/>
              <a:t> </a:t>
            </a:r>
            <a:r>
              <a:rPr lang="en-US" noProof="0" dirty="0" err="1"/>
              <a:t>durch</a:t>
            </a:r>
            <a:r>
              <a:rPr lang="en-US" noProof="0" dirty="0"/>
              <a:t> </a:t>
            </a:r>
            <a:r>
              <a:rPr lang="en-US" noProof="0" dirty="0" err="1"/>
              <a:t>Klicken</a:t>
            </a:r>
            <a:r>
              <a:rPr lang="en-US" noProof="0" dirty="0"/>
              <a:t> </a:t>
            </a:r>
            <a:r>
              <a:rPr lang="en-US" noProof="0" dirty="0" err="1"/>
              <a:t>bearbeiten</a:t>
            </a:r>
            <a:endParaRPr lang="en-US" noProof="0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049867"/>
            <a:ext cx="10515600" cy="51270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dirty="0" err="1"/>
              <a:t>Formatvorlagen</a:t>
            </a:r>
            <a:r>
              <a:rPr lang="en-US" noProof="0" dirty="0"/>
              <a:t> des </a:t>
            </a:r>
            <a:r>
              <a:rPr lang="en-US" noProof="0" dirty="0" err="1"/>
              <a:t>Textmasters</a:t>
            </a:r>
            <a:r>
              <a:rPr lang="en-US" noProof="0" dirty="0"/>
              <a:t> </a:t>
            </a:r>
            <a:r>
              <a:rPr lang="en-US" noProof="0" dirty="0" err="1"/>
              <a:t>bearbeiten</a:t>
            </a:r>
            <a:endParaRPr lang="en-US" noProof="0" dirty="0"/>
          </a:p>
          <a:p>
            <a:pPr lvl="1"/>
            <a:r>
              <a:rPr lang="en-US" noProof="0" dirty="0" err="1"/>
              <a:t>Zweite</a:t>
            </a:r>
            <a:r>
              <a:rPr lang="en-US" noProof="0" dirty="0"/>
              <a:t> </a:t>
            </a:r>
            <a:r>
              <a:rPr lang="en-US" noProof="0" dirty="0" err="1"/>
              <a:t>Ebene</a:t>
            </a:r>
            <a:endParaRPr lang="en-US" noProof="0" dirty="0"/>
          </a:p>
          <a:p>
            <a:pPr lvl="2"/>
            <a:r>
              <a:rPr lang="en-US" noProof="0" dirty="0" err="1"/>
              <a:t>Dritte</a:t>
            </a:r>
            <a:r>
              <a:rPr lang="en-US" noProof="0" dirty="0"/>
              <a:t> </a:t>
            </a:r>
            <a:r>
              <a:rPr lang="en-US" noProof="0" dirty="0" err="1"/>
              <a:t>Ebene</a:t>
            </a:r>
            <a:endParaRPr lang="en-US" noProof="0" dirty="0"/>
          </a:p>
          <a:p>
            <a:pPr lvl="3"/>
            <a:r>
              <a:rPr lang="en-US" noProof="0" dirty="0" err="1"/>
              <a:t>Vierte</a:t>
            </a:r>
            <a:r>
              <a:rPr lang="en-US" noProof="0" dirty="0"/>
              <a:t> </a:t>
            </a:r>
            <a:r>
              <a:rPr lang="en-US" noProof="0" dirty="0" err="1"/>
              <a:t>Ebene</a:t>
            </a:r>
            <a:endParaRPr lang="en-US" noProof="0" dirty="0"/>
          </a:p>
          <a:p>
            <a:pPr lvl="4"/>
            <a:r>
              <a:rPr lang="en-US" noProof="0" dirty="0" err="1"/>
              <a:t>Fünfte</a:t>
            </a:r>
            <a:r>
              <a:rPr lang="en-US" noProof="0" dirty="0"/>
              <a:t> </a:t>
            </a:r>
            <a:r>
              <a:rPr lang="en-US" noProof="0" dirty="0" err="1"/>
              <a:t>Ebene</a:t>
            </a:r>
            <a:endParaRPr lang="en-US" noProof="0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00">
                <a:solidFill>
                  <a:schemeClr val="tx1">
                    <a:tint val="75000"/>
                  </a:schemeClr>
                </a:solidFill>
                <a:latin typeface="+mn-lt"/>
                <a:ea typeface="Arial" charset="0"/>
                <a:cs typeface="Arial" charset="0"/>
              </a:defRPr>
            </a:lvl1pPr>
          </a:lstStyle>
          <a:p>
            <a:fld id="{9880AE11-5B6B-4C22-A1E3-868D5CD5462F}" type="slidenum">
              <a:rPr lang="en-US" smtClean="0"/>
              <a:pPr/>
              <a:t>‹Nr.›</a:t>
            </a:fld>
            <a:endParaRPr lang="en-US"/>
          </a:p>
        </p:txBody>
      </p:sp>
      <p:pic>
        <p:nvPicPr>
          <p:cNvPr id="7" name="Bild 6"/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60025" y="268298"/>
            <a:ext cx="1641356" cy="57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6259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4" r:id="rId1"/>
    <p:sldLayoutId id="2147483772" r:id="rId2"/>
    <p:sldLayoutId id="2147483771" r:id="rId3"/>
    <p:sldLayoutId id="2147483775" r:id="rId4"/>
    <p:sldLayoutId id="2147483773" r:id="rId5"/>
    <p:sldLayoutId id="2147483774" r:id="rId6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US" sz="3200" kern="1200" noProof="0" dirty="0">
          <a:solidFill>
            <a:schemeClr val="bg1"/>
          </a:solidFill>
          <a:latin typeface="+mn-lt"/>
          <a:ea typeface="Arial" charset="0"/>
          <a:cs typeface="Arial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>
            <a:extLst>
              <a:ext uri="{FF2B5EF4-FFF2-40B4-BE49-F238E27FC236}">
                <a16:creationId xmlns:a16="http://schemas.microsoft.com/office/drawing/2014/main" id="{E403FB45-4103-4397-8169-183A6B2C2D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noProof="0" dirty="0"/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5FFC73E6-8D2F-4A4C-B104-E6B4DE76DC1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80AE11-5B6B-4C22-A1E3-868D5CD5462F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0B348839-1B9A-4974-8140-1D2665B93D8C}"/>
              </a:ext>
            </a:extLst>
          </p:cNvPr>
          <p:cNvSpPr txBox="1"/>
          <p:nvPr/>
        </p:nvSpPr>
        <p:spPr>
          <a:xfrm>
            <a:off x="4829275" y="2836706"/>
            <a:ext cx="253345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5400" b="1" dirty="0"/>
              <a:t>Analysis</a:t>
            </a:r>
            <a:endParaRPr lang="de-DE" sz="4000" b="1" dirty="0"/>
          </a:p>
        </p:txBody>
      </p:sp>
    </p:spTree>
    <p:extLst>
      <p:ext uri="{BB962C8B-B14F-4D97-AF65-F5344CB8AC3E}">
        <p14:creationId xmlns:p14="http://schemas.microsoft.com/office/powerpoint/2010/main" val="38639423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B4E19DD-1F16-443A-B39F-8DB88E4FE8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675" y="234851"/>
            <a:ext cx="9874250" cy="633942"/>
          </a:xfrm>
        </p:spPr>
        <p:txBody>
          <a:bodyPr/>
          <a:lstStyle/>
          <a:p>
            <a:r>
              <a:rPr lang="de-DE" dirty="0"/>
              <a:t>Mean </a:t>
            </a:r>
            <a:r>
              <a:rPr lang="de-DE" dirty="0" err="1"/>
              <a:t>excec</a:t>
            </a:r>
            <a:r>
              <a:rPr lang="de-DE" dirty="0"/>
              <a:t>. time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punctering</a:t>
            </a:r>
            <a:r>
              <a:rPr lang="de-DE" dirty="0"/>
              <a:t> – </a:t>
            </a:r>
            <a:r>
              <a:rPr lang="de-DE" dirty="0" err="1"/>
              <a:t>Worst</a:t>
            </a:r>
            <a:r>
              <a:rPr lang="de-DE" dirty="0"/>
              <a:t> Case Scenario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91BDEF73-0DB2-472C-9538-7E298EDB851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80AE11-5B6B-4C22-A1E3-868D5CD5462F}" type="slidenum">
              <a:rPr lang="en-US" smtClean="0"/>
              <a:pPr/>
              <a:t>10</a:t>
            </a:fld>
            <a:endParaRPr lang="en-US"/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50628119-5FD0-408A-9615-209BDD2AE3C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1156448"/>
            <a:ext cx="10317982" cy="5321822"/>
          </a:xfrm>
          <a:prstGeom prst="rect">
            <a:avLst/>
          </a:prstGeom>
        </p:spPr>
      </p:pic>
      <p:sp>
        <p:nvSpPr>
          <p:cNvPr id="7" name="Textfeld 6">
            <a:extLst>
              <a:ext uri="{FF2B5EF4-FFF2-40B4-BE49-F238E27FC236}">
                <a16:creationId xmlns:a16="http://schemas.microsoft.com/office/drawing/2014/main" id="{E5E9C56A-787C-438A-9936-7B0B7A8369DD}"/>
              </a:ext>
            </a:extLst>
          </p:cNvPr>
          <p:cNvSpPr txBox="1"/>
          <p:nvPr/>
        </p:nvSpPr>
        <p:spPr>
          <a:xfrm>
            <a:off x="4724399" y="1317469"/>
            <a:ext cx="3485103" cy="1631216"/>
          </a:xfrm>
          <a:prstGeom prst="rect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de-DE" sz="2000" dirty="0"/>
              <a:t>Time </a:t>
            </a:r>
            <a:r>
              <a:rPr lang="de-DE" sz="2000" dirty="0" err="1"/>
              <a:t>for</a:t>
            </a:r>
            <a:r>
              <a:rPr lang="de-DE" sz="2000" dirty="0"/>
              <a:t> </a:t>
            </a:r>
            <a:r>
              <a:rPr lang="de-DE" sz="2000" dirty="0" err="1"/>
              <a:t>hashing</a:t>
            </a:r>
            <a:r>
              <a:rPr lang="de-DE" sz="2000" dirty="0"/>
              <a:t> </a:t>
            </a:r>
            <a:r>
              <a:rPr lang="de-DE" sz="2000" dirty="0" err="1"/>
              <a:t>is</a:t>
            </a:r>
            <a:r>
              <a:rPr lang="de-DE" sz="2000" dirty="0"/>
              <a:t> </a:t>
            </a:r>
            <a:r>
              <a:rPr lang="de-DE" sz="2000" dirty="0" err="1"/>
              <a:t>nearly</a:t>
            </a:r>
            <a:r>
              <a:rPr lang="de-DE" sz="2000" dirty="0"/>
              <a:t> </a:t>
            </a:r>
            <a:r>
              <a:rPr lang="de-DE" sz="2000" dirty="0" err="1"/>
              <a:t>constant</a:t>
            </a:r>
            <a:endParaRPr lang="de-DE" sz="2000" dirty="0"/>
          </a:p>
          <a:p>
            <a:endParaRPr lang="de-DE" sz="2000" dirty="0"/>
          </a:p>
          <a:p>
            <a:r>
              <a:rPr lang="de-DE" sz="2000" dirty="0">
                <a:sym typeface="Wingdings" panose="05000000000000000000" pitchFamily="2" charset="2"/>
              </a:rPr>
              <a:t> O(n) </a:t>
            </a:r>
            <a:r>
              <a:rPr lang="de-DE" sz="2000" dirty="0" err="1">
                <a:sym typeface="Wingdings" panose="05000000000000000000" pitchFamily="2" charset="2"/>
              </a:rPr>
              <a:t>lookup</a:t>
            </a:r>
            <a:r>
              <a:rPr lang="de-DE" sz="2000" dirty="0">
                <a:sym typeface="Wingdings" panose="05000000000000000000" pitchFamily="2" charset="2"/>
              </a:rPr>
              <a:t> time </a:t>
            </a:r>
            <a:r>
              <a:rPr lang="de-DE" sz="2000" dirty="0" err="1">
                <a:sym typeface="Wingdings" panose="05000000000000000000" pitchFamily="2" charset="2"/>
              </a:rPr>
              <a:t>is</a:t>
            </a:r>
            <a:r>
              <a:rPr lang="de-DE" sz="2000" dirty="0">
                <a:sym typeface="Wingdings" panose="05000000000000000000" pitchFamily="2" charset="2"/>
              </a:rPr>
              <a:t> </a:t>
            </a:r>
            <a:r>
              <a:rPr lang="de-DE" sz="2000" dirty="0" err="1">
                <a:sym typeface="Wingdings" panose="05000000000000000000" pitchFamily="2" charset="2"/>
              </a:rPr>
              <a:t>main</a:t>
            </a:r>
            <a:r>
              <a:rPr lang="de-DE" sz="2000" dirty="0">
                <a:sym typeface="Wingdings" panose="05000000000000000000" pitchFamily="2" charset="2"/>
              </a:rPr>
              <a:t> </a:t>
            </a:r>
            <a:r>
              <a:rPr lang="de-DE" sz="2000" dirty="0" err="1">
                <a:sym typeface="Wingdings" panose="05000000000000000000" pitchFamily="2" charset="2"/>
              </a:rPr>
              <a:t>factor</a:t>
            </a:r>
            <a:r>
              <a:rPr lang="de-DE" sz="2000" dirty="0">
                <a:sym typeface="Wingdings" panose="05000000000000000000" pitchFamily="2" charset="2"/>
              </a:rPr>
              <a:t> </a:t>
            </a:r>
            <a:r>
              <a:rPr lang="de-DE" sz="2000" dirty="0" err="1">
                <a:sym typeface="Wingdings" panose="05000000000000000000" pitchFamily="2" charset="2"/>
              </a:rPr>
              <a:t>for</a:t>
            </a:r>
            <a:r>
              <a:rPr lang="de-DE" sz="2000" dirty="0">
                <a:sym typeface="Wingdings" panose="05000000000000000000" pitchFamily="2" charset="2"/>
              </a:rPr>
              <a:t> </a:t>
            </a:r>
            <a:r>
              <a:rPr lang="de-DE" sz="2000" dirty="0" err="1">
                <a:sym typeface="Wingdings" panose="05000000000000000000" pitchFamily="2" charset="2"/>
              </a:rPr>
              <a:t>execution</a:t>
            </a:r>
            <a:r>
              <a:rPr lang="de-DE" sz="2000" dirty="0">
                <a:sym typeface="Wingdings" panose="05000000000000000000" pitchFamily="2" charset="2"/>
              </a:rPr>
              <a:t> time</a:t>
            </a:r>
            <a:endParaRPr lang="de-DE" sz="2000" dirty="0"/>
          </a:p>
        </p:txBody>
      </p:sp>
    </p:spTree>
    <p:extLst>
      <p:ext uri="{BB962C8B-B14F-4D97-AF65-F5344CB8AC3E}">
        <p14:creationId xmlns:p14="http://schemas.microsoft.com/office/powerpoint/2010/main" val="6634831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D9CE4A7-A977-480B-B0D7-0AF0F995B7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/>
              <a:t>Memory – Worst Case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98DDFA54-43A7-41EE-A1CB-71C0B8C86C7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80AE11-5B6B-4C22-A1E3-868D5CD5462F}" type="slidenum">
              <a:rPr lang="en-US" smtClean="0"/>
              <a:pPr/>
              <a:t>2</a:t>
            </a:fld>
            <a:endParaRPr lang="en-US"/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447CED9E-9640-4F37-A7BB-1663914D642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3143" y="961013"/>
            <a:ext cx="7769011" cy="5550319"/>
          </a:xfrm>
          <a:prstGeom prst="rect">
            <a:avLst/>
          </a:prstGeom>
        </p:spPr>
      </p:pic>
      <p:sp>
        <p:nvSpPr>
          <p:cNvPr id="7" name="Textfeld 6">
            <a:extLst>
              <a:ext uri="{FF2B5EF4-FFF2-40B4-BE49-F238E27FC236}">
                <a16:creationId xmlns:a16="http://schemas.microsoft.com/office/drawing/2014/main" id="{0C2A8E7B-EB5B-491B-B1A6-2269555D1D11}"/>
              </a:ext>
            </a:extLst>
          </p:cNvPr>
          <p:cNvSpPr txBox="1"/>
          <p:nvPr/>
        </p:nvSpPr>
        <p:spPr>
          <a:xfrm>
            <a:off x="8782312" y="1387807"/>
            <a:ext cx="2743200" cy="2554545"/>
          </a:xfrm>
          <a:prstGeom prst="rect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457200" indent="-457200">
              <a:buAutoNum type="arabicPeriod"/>
            </a:pPr>
            <a:r>
              <a:rPr lang="de-DE" sz="2000" dirty="0" err="1"/>
              <a:t>Effective</a:t>
            </a:r>
            <a:r>
              <a:rPr lang="de-DE" sz="2000" dirty="0"/>
              <a:t> Memory </a:t>
            </a:r>
            <a:r>
              <a:rPr lang="de-DE" sz="2000" dirty="0" err="1"/>
              <a:t>Consumption</a:t>
            </a:r>
            <a:r>
              <a:rPr lang="de-DE" sz="2000" dirty="0"/>
              <a:t> </a:t>
            </a:r>
            <a:r>
              <a:rPr lang="de-DE" sz="2000" dirty="0" err="1"/>
              <a:t>as</a:t>
            </a:r>
            <a:r>
              <a:rPr lang="de-DE" sz="2000" dirty="0"/>
              <a:t> </a:t>
            </a:r>
            <a:r>
              <a:rPr lang="de-DE" sz="2000" dirty="0" err="1"/>
              <a:t>expected</a:t>
            </a:r>
            <a:endParaRPr lang="de-DE" sz="2000" dirty="0"/>
          </a:p>
          <a:p>
            <a:pPr marL="457200" indent="-457200">
              <a:buAutoNum type="arabicPeriod"/>
            </a:pPr>
            <a:endParaRPr lang="de-DE" sz="2000" dirty="0"/>
          </a:p>
          <a:p>
            <a:pPr marL="457200" indent="-457200">
              <a:buAutoNum type="arabicPeriod"/>
            </a:pPr>
            <a:r>
              <a:rPr lang="de-DE" sz="2000" dirty="0"/>
              <a:t>Additional </a:t>
            </a:r>
            <a:r>
              <a:rPr lang="de-DE" sz="2000" dirty="0" err="1"/>
              <a:t>overhead</a:t>
            </a:r>
            <a:r>
              <a:rPr lang="de-DE" sz="2000" dirty="0"/>
              <a:t> </a:t>
            </a:r>
            <a:r>
              <a:rPr lang="de-DE" sz="2000" dirty="0" err="1"/>
              <a:t>for</a:t>
            </a:r>
            <a:r>
              <a:rPr lang="de-DE" sz="2000" dirty="0"/>
              <a:t> </a:t>
            </a:r>
            <a:r>
              <a:rPr lang="de-DE" sz="2000" dirty="0" err="1"/>
              <a:t>padding</a:t>
            </a:r>
            <a:endParaRPr lang="de-DE" sz="2000" dirty="0"/>
          </a:p>
          <a:p>
            <a:r>
              <a:rPr lang="de-DE" sz="2000" dirty="0"/>
              <a:t>        </a:t>
            </a:r>
            <a:r>
              <a:rPr lang="de-DE" sz="2000" dirty="0">
                <a:sym typeface="Wingdings" panose="05000000000000000000" pitchFamily="2" charset="2"/>
              </a:rPr>
              <a:t> </a:t>
            </a:r>
            <a:r>
              <a:rPr lang="de-DE" sz="2000" dirty="0" err="1">
                <a:sym typeface="Wingdings" panose="05000000000000000000" pitchFamily="2" charset="2"/>
              </a:rPr>
              <a:t>nearly</a:t>
            </a:r>
            <a:r>
              <a:rPr lang="de-DE" sz="2000" dirty="0">
                <a:sym typeface="Wingdings" panose="05000000000000000000" pitchFamily="2" charset="2"/>
              </a:rPr>
              <a:t> </a:t>
            </a:r>
            <a:r>
              <a:rPr lang="de-DE" sz="2000" dirty="0" err="1">
                <a:sym typeface="Wingdings" panose="05000000000000000000" pitchFamily="2" charset="2"/>
              </a:rPr>
              <a:t>doubles</a:t>
            </a:r>
            <a:r>
              <a:rPr lang="de-DE" sz="2000" dirty="0">
                <a:sym typeface="Wingdings" panose="05000000000000000000" pitchFamily="2" charset="2"/>
              </a:rPr>
              <a:t> </a:t>
            </a:r>
          </a:p>
          <a:p>
            <a:r>
              <a:rPr lang="de-DE" sz="2000" dirty="0">
                <a:sym typeface="Wingdings" panose="05000000000000000000" pitchFamily="2" charset="2"/>
              </a:rPr>
              <a:t>        </a:t>
            </a:r>
            <a:r>
              <a:rPr lang="de-DE" sz="2000" dirty="0" err="1">
                <a:sym typeface="Wingdings" panose="05000000000000000000" pitchFamily="2" charset="2"/>
              </a:rPr>
              <a:t>memory</a:t>
            </a:r>
            <a:endParaRPr lang="de-DE" sz="2000" dirty="0"/>
          </a:p>
        </p:txBody>
      </p:sp>
    </p:spTree>
    <p:extLst>
      <p:ext uri="{BB962C8B-B14F-4D97-AF65-F5344CB8AC3E}">
        <p14:creationId xmlns:p14="http://schemas.microsoft.com/office/powerpoint/2010/main" val="36490146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fik 5">
            <a:extLst>
              <a:ext uri="{FF2B5EF4-FFF2-40B4-BE49-F238E27FC236}">
                <a16:creationId xmlns:a16="http://schemas.microsoft.com/office/drawing/2014/main" id="{791C67E8-FE7E-4CD5-878D-8D1967CC0F5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70781" y="1021937"/>
            <a:ext cx="9691487" cy="5752851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0D9CE4A7-A977-480B-B0D7-0AF0F995B7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/>
              <a:t>Memory  – Worst Case (Depth 14)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98DDFA54-43A7-41EE-A1CB-71C0B8C86C7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80AE11-5B6B-4C22-A1E3-868D5CD5462F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44C0EBDC-7AC9-48C4-AEF5-26AAC0728CB5}"/>
              </a:ext>
            </a:extLst>
          </p:cNvPr>
          <p:cNvSpPr txBox="1"/>
          <p:nvPr/>
        </p:nvSpPr>
        <p:spPr>
          <a:xfrm>
            <a:off x="7598230" y="2996646"/>
            <a:ext cx="23010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 err="1"/>
              <a:t>list</a:t>
            </a:r>
            <a:r>
              <a:rPr lang="de-DE" sz="2400" b="1" dirty="0"/>
              <a:t> </a:t>
            </a:r>
            <a:r>
              <a:rPr lang="de-DE" sz="2400" b="1" dirty="0" err="1"/>
              <a:t>overhead</a:t>
            </a:r>
            <a:endParaRPr lang="de-DE" sz="2400" b="1" dirty="0"/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B5E6CB97-3834-4C56-A1FA-C4F3AF5A0C5A}"/>
              </a:ext>
            </a:extLst>
          </p:cNvPr>
          <p:cNvSpPr txBox="1"/>
          <p:nvPr/>
        </p:nvSpPr>
        <p:spPr>
          <a:xfrm>
            <a:off x="7598230" y="4739883"/>
            <a:ext cx="23010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 err="1"/>
              <a:t>Tree</a:t>
            </a:r>
            <a:r>
              <a:rPr lang="de-DE" sz="2400" b="1" dirty="0"/>
              <a:t> </a:t>
            </a:r>
            <a:r>
              <a:rPr lang="de-DE" sz="2400" b="1" dirty="0" err="1"/>
              <a:t>nodes</a:t>
            </a:r>
            <a:endParaRPr lang="de-DE" sz="2400" b="1" dirty="0"/>
          </a:p>
        </p:txBody>
      </p:sp>
    </p:spTree>
    <p:extLst>
      <p:ext uri="{BB962C8B-B14F-4D97-AF65-F5344CB8AC3E}">
        <p14:creationId xmlns:p14="http://schemas.microsoft.com/office/powerpoint/2010/main" val="33232671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0979BE2-5BE8-4874-BC26-52C8F881BB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Memory – Best Case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873C4E63-030F-4E09-A8F8-55D7A89996C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80AE11-5B6B-4C22-A1E3-868D5CD5462F}" type="slidenum">
              <a:rPr lang="en-US" smtClean="0"/>
              <a:pPr/>
              <a:t>4</a:t>
            </a:fld>
            <a:endParaRPr lang="en-US"/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6192C7CA-C99A-4FB3-9AD3-4E8FA71C141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7291" y="1041400"/>
            <a:ext cx="8013309" cy="5314950"/>
          </a:xfrm>
          <a:prstGeom prst="rect">
            <a:avLst/>
          </a:prstGeom>
        </p:spPr>
      </p:pic>
      <p:sp>
        <p:nvSpPr>
          <p:cNvPr id="6" name="Textfeld 5">
            <a:extLst>
              <a:ext uri="{FF2B5EF4-FFF2-40B4-BE49-F238E27FC236}">
                <a16:creationId xmlns:a16="http://schemas.microsoft.com/office/drawing/2014/main" id="{15900923-FF4D-4856-8BF6-C862335F20CE}"/>
              </a:ext>
            </a:extLst>
          </p:cNvPr>
          <p:cNvSpPr txBox="1"/>
          <p:nvPr/>
        </p:nvSpPr>
        <p:spPr>
          <a:xfrm>
            <a:off x="8782312" y="1387807"/>
            <a:ext cx="2743200" cy="1323439"/>
          </a:xfrm>
          <a:prstGeom prst="rect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457200" indent="-457200">
              <a:buAutoNum type="arabicPeriod"/>
            </a:pPr>
            <a:r>
              <a:rPr lang="de-DE" sz="2000" dirty="0"/>
              <a:t>Total </a:t>
            </a:r>
            <a:r>
              <a:rPr lang="de-DE" sz="2000" dirty="0" err="1"/>
              <a:t>memory</a:t>
            </a:r>
            <a:r>
              <a:rPr lang="de-DE" sz="2000" dirty="0"/>
              <a:t> </a:t>
            </a:r>
            <a:r>
              <a:rPr lang="de-DE" sz="2000" dirty="0" err="1"/>
              <a:t>consumption</a:t>
            </a:r>
            <a:r>
              <a:rPr lang="de-DE" sz="2000" dirty="0"/>
              <a:t> </a:t>
            </a:r>
            <a:r>
              <a:rPr lang="de-DE" sz="2000" dirty="0" err="1"/>
              <a:t>as</a:t>
            </a:r>
            <a:r>
              <a:rPr lang="de-DE" sz="2000" dirty="0"/>
              <a:t> </a:t>
            </a:r>
            <a:r>
              <a:rPr lang="de-DE" sz="2000" dirty="0" err="1"/>
              <a:t>expected</a:t>
            </a:r>
            <a:endParaRPr lang="de-DE" sz="2000" dirty="0"/>
          </a:p>
          <a:p>
            <a:pPr lvl="1"/>
            <a:r>
              <a:rPr lang="de-DE" sz="2000" dirty="0">
                <a:sym typeface="Wingdings" panose="05000000000000000000" pitchFamily="2" charset="2"/>
              </a:rPr>
              <a:t> Very </a:t>
            </a:r>
            <a:r>
              <a:rPr lang="de-DE" sz="2000" dirty="0" err="1">
                <a:sym typeface="Wingdings" panose="05000000000000000000" pitchFamily="2" charset="2"/>
              </a:rPr>
              <a:t>low</a:t>
            </a:r>
            <a:endParaRPr lang="de-DE" sz="2000" dirty="0"/>
          </a:p>
        </p:txBody>
      </p:sp>
    </p:spTree>
    <p:extLst>
      <p:ext uri="{BB962C8B-B14F-4D97-AF65-F5344CB8AC3E}">
        <p14:creationId xmlns:p14="http://schemas.microsoft.com/office/powerpoint/2010/main" val="11914264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D9CE4A7-A977-480B-B0D7-0AF0F995B7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/>
              <a:t>Memory – Best Case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98DDFA54-43A7-41EE-A1CB-71C0B8C86C7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80AE11-5B6B-4C22-A1E3-868D5CD5462F}" type="slidenum">
              <a:rPr lang="en-US" smtClean="0"/>
              <a:pPr/>
              <a:t>5</a:t>
            </a:fld>
            <a:endParaRPr lang="en-US"/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100293BB-54FC-49F1-98B7-E3C8DB40605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8437" y="963087"/>
            <a:ext cx="7808734" cy="5523081"/>
          </a:xfrm>
          <a:prstGeom prst="rect">
            <a:avLst/>
          </a:prstGeom>
        </p:spPr>
      </p:pic>
      <p:sp>
        <p:nvSpPr>
          <p:cNvPr id="7" name="Textfeld 6">
            <a:extLst>
              <a:ext uri="{FF2B5EF4-FFF2-40B4-BE49-F238E27FC236}">
                <a16:creationId xmlns:a16="http://schemas.microsoft.com/office/drawing/2014/main" id="{F2716D34-E86B-4823-BBB1-1F25CA1E3DB9}"/>
              </a:ext>
            </a:extLst>
          </p:cNvPr>
          <p:cNvSpPr txBox="1"/>
          <p:nvPr/>
        </p:nvSpPr>
        <p:spPr>
          <a:xfrm>
            <a:off x="9207500" y="2574111"/>
            <a:ext cx="2743200" cy="1015663"/>
          </a:xfrm>
          <a:prstGeom prst="rect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de-DE" sz="2000" dirty="0"/>
              <a:t>Maximal </a:t>
            </a:r>
            <a:r>
              <a:rPr lang="de-DE" sz="2000" dirty="0" err="1"/>
              <a:t>memory</a:t>
            </a:r>
            <a:r>
              <a:rPr lang="de-DE" sz="2000" dirty="0"/>
              <a:t> </a:t>
            </a:r>
            <a:r>
              <a:rPr lang="de-DE" sz="2000" dirty="0" err="1"/>
              <a:t>heap</a:t>
            </a:r>
            <a:r>
              <a:rPr lang="de-DE" sz="2000" dirty="0"/>
              <a:t> </a:t>
            </a:r>
            <a:r>
              <a:rPr lang="de-DE" sz="2000" dirty="0" err="1"/>
              <a:t>size</a:t>
            </a:r>
            <a:r>
              <a:rPr lang="de-DE" sz="2000" dirty="0"/>
              <a:t>: </a:t>
            </a:r>
          </a:p>
          <a:p>
            <a:r>
              <a:rPr lang="de-DE" sz="2000" dirty="0"/>
              <a:t>After </a:t>
            </a:r>
            <a:r>
              <a:rPr lang="de-DE" sz="2000" dirty="0" err="1"/>
              <a:t>first</a:t>
            </a:r>
            <a:r>
              <a:rPr lang="de-DE" sz="2000" dirty="0"/>
              <a:t> </a:t>
            </a:r>
            <a:r>
              <a:rPr lang="de-DE" sz="2000" dirty="0" err="1"/>
              <a:t>punctering</a:t>
            </a:r>
            <a:endParaRPr lang="de-DE" sz="2000" dirty="0"/>
          </a:p>
        </p:txBody>
      </p:sp>
    </p:spTree>
    <p:extLst>
      <p:ext uri="{BB962C8B-B14F-4D97-AF65-F5344CB8AC3E}">
        <p14:creationId xmlns:p14="http://schemas.microsoft.com/office/powerpoint/2010/main" val="42103720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4A3830E-5138-42E9-AF96-D73738BA40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Memory – Normal </a:t>
            </a:r>
            <a:r>
              <a:rPr lang="de-DE" dirty="0" err="1"/>
              <a:t>distribution</a:t>
            </a:r>
            <a:r>
              <a:rPr lang="de-DE" dirty="0"/>
              <a:t> – </a:t>
            </a:r>
            <a:r>
              <a:rPr lang="de-DE" dirty="0" err="1"/>
              <a:t>Example</a:t>
            </a:r>
            <a:r>
              <a:rPr lang="de-DE" dirty="0"/>
              <a:t> Depth 14 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76CE0076-654D-4006-AE5C-343FE80D957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80AE11-5B6B-4C22-A1E3-868D5CD5462F}" type="slidenum">
              <a:rPr lang="en-US" smtClean="0"/>
              <a:pPr/>
              <a:t>6</a:t>
            </a:fld>
            <a:endParaRPr lang="en-US"/>
          </a:p>
        </p:txBody>
      </p:sp>
      <p:pic>
        <p:nvPicPr>
          <p:cNvPr id="6" name="Inhaltsplatzhalter 5">
            <a:extLst>
              <a:ext uri="{FF2B5EF4-FFF2-40B4-BE49-F238E27FC236}">
                <a16:creationId xmlns:a16="http://schemas.microsoft.com/office/drawing/2014/main" id="{12CDCC46-F821-4D5B-B2B9-950257C0225A}"/>
              </a:ext>
            </a:extLst>
          </p:cNvPr>
          <p:cNvPicPr>
            <a:picLocks noGrp="1" noChangeAspect="1"/>
          </p:cNvPicPr>
          <p:nvPr>
            <p:ph sz="quarter" idx="11"/>
          </p:nvPr>
        </p:nvPicPr>
        <p:blipFill>
          <a:blip r:embed="rId2"/>
          <a:stretch>
            <a:fillRect/>
          </a:stretch>
        </p:blipFill>
        <p:spPr>
          <a:xfrm>
            <a:off x="6597810" y="1061513"/>
            <a:ext cx="4498815" cy="2612574"/>
          </a:xfrm>
          <a:prstGeom prst="rect">
            <a:avLst/>
          </a:prstGeom>
        </p:spPr>
      </p:pic>
      <p:pic>
        <p:nvPicPr>
          <p:cNvPr id="7" name="Grafik 6">
            <a:extLst>
              <a:ext uri="{FF2B5EF4-FFF2-40B4-BE49-F238E27FC236}">
                <a16:creationId xmlns:a16="http://schemas.microsoft.com/office/drawing/2014/main" id="{047F0130-4CD9-43A0-A34F-201AF8DB768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43388" y="3998831"/>
            <a:ext cx="4553237" cy="2612574"/>
          </a:xfrm>
          <a:prstGeom prst="rect">
            <a:avLst/>
          </a:prstGeom>
        </p:spPr>
      </p:pic>
      <p:sp>
        <p:nvSpPr>
          <p:cNvPr id="10" name="Inhaltsplatzhalter 3">
            <a:extLst>
              <a:ext uri="{FF2B5EF4-FFF2-40B4-BE49-F238E27FC236}">
                <a16:creationId xmlns:a16="http://schemas.microsoft.com/office/drawing/2014/main" id="{1910B34F-0A30-4650-A6D1-995FA40E5A3A}"/>
              </a:ext>
            </a:extLst>
          </p:cNvPr>
          <p:cNvSpPr txBox="1">
            <a:spLocks/>
          </p:cNvSpPr>
          <p:nvPr/>
        </p:nvSpPr>
        <p:spPr>
          <a:xfrm>
            <a:off x="234950" y="1041401"/>
            <a:ext cx="5413663" cy="24826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de-DE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feld 10">
                <a:extLst>
                  <a:ext uri="{FF2B5EF4-FFF2-40B4-BE49-F238E27FC236}">
                    <a16:creationId xmlns:a16="http://schemas.microsoft.com/office/drawing/2014/main" id="{48AE7039-8361-41AD-B661-096AA4EEF292}"/>
                  </a:ext>
                </a:extLst>
              </p:cNvPr>
              <p:cNvSpPr txBox="1"/>
              <p:nvPr/>
            </p:nvSpPr>
            <p:spPr>
              <a:xfrm>
                <a:off x="834865" y="1178693"/>
                <a:ext cx="5099338" cy="2463431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de-DE" dirty="0"/>
                  <a:t>Standard </a:t>
                </a:r>
                <a:r>
                  <a:rPr lang="de-DE" dirty="0" err="1"/>
                  <a:t>deviation</a:t>
                </a:r>
                <a:r>
                  <a:rPr lang="de-DE" dirty="0"/>
                  <a:t>: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de-DE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𝑁𝑢𝑚𝑏𝑒𝑟𝑇𝑖𝑐𝑘𝑒𝑡𝑠</m:t>
                        </m:r>
                      </m:num>
                      <m:den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5</m:t>
                        </m:r>
                      </m:den>
                    </m:f>
                    <m:r>
                      <a:rPr lang="de-DE" b="0" i="1" smtClean="0">
                        <a:latin typeface="Cambria Math" panose="02040503050406030204" pitchFamily="18" charset="0"/>
                      </a:rPr>
                      <m:t>= </m:t>
                    </m:r>
                    <m:r>
                      <a:rPr lang="de-DE" i="1" dirty="0" smtClean="0">
                        <a:latin typeface="Cambria Math" panose="02040503050406030204" pitchFamily="18" charset="0"/>
                      </a:rPr>
                      <m:t> </m:t>
                    </m:r>
                    <m:f>
                      <m:fPr>
                        <m:ctrlPr>
                          <a:rPr lang="de-DE" i="1" dirty="0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de-DE" i="1" dirty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de-DE" i="1" dirty="0">
                                <a:latin typeface="Cambria Math" panose="02040503050406030204" pitchFamily="18" charset="0"/>
                              </a:rPr>
                              <m:t>2</m:t>
                            </m:r>
                          </m:e>
                          <m:sup>
                            <m:r>
                              <a:rPr lang="de-DE" i="1" dirty="0">
                                <a:latin typeface="Cambria Math" panose="02040503050406030204" pitchFamily="18" charset="0"/>
                              </a:rPr>
                              <m:t>12</m:t>
                            </m:r>
                          </m:sup>
                        </m:sSup>
                      </m:num>
                      <m:den>
                        <m:r>
                          <a:rPr lang="de-DE" b="0" i="1" dirty="0" smtClean="0">
                            <a:latin typeface="Cambria Math" panose="02040503050406030204" pitchFamily="18" charset="0"/>
                          </a:rPr>
                          <m:t>5</m:t>
                        </m:r>
                      </m:den>
                    </m:f>
                  </m:oMath>
                </a14:m>
                <a:endParaRPr lang="de-DE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de-DE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de-DE" dirty="0"/>
                  <a:t>Maximum </a:t>
                </a:r>
                <a:r>
                  <a:rPr lang="de-DE" dirty="0" err="1"/>
                  <a:t>effective</a:t>
                </a:r>
                <a:r>
                  <a:rPr lang="de-DE" dirty="0"/>
                  <a:t> </a:t>
                </a:r>
                <a:r>
                  <a:rPr lang="de-DE" dirty="0" err="1"/>
                  <a:t>heap</a:t>
                </a:r>
                <a:r>
                  <a:rPr lang="de-DE" dirty="0"/>
                  <a:t>: 104 </a:t>
                </a:r>
                <a14:m>
                  <m:oMath xmlns:m="http://schemas.openxmlformats.org/officeDocument/2006/math">
                    <m:r>
                      <a:rPr lang="de-DE" b="0" i="1" smtClean="0">
                        <a:latin typeface="Cambria Math" panose="02040503050406030204" pitchFamily="18" charset="0"/>
                      </a:rPr>
                      <m:t>𝑘𝐵</m:t>
                    </m:r>
                  </m:oMath>
                </a14:m>
                <a:r>
                  <a:rPr lang="de-DE" dirty="0"/>
                  <a:t> </a:t>
                </a:r>
              </a:p>
              <a:p>
                <a:r>
                  <a:rPr lang="de-DE" dirty="0"/>
                  <a:t>     (</a:t>
                </a:r>
                <a:r>
                  <a:rPr lang="de-DE" dirty="0" err="1"/>
                  <a:t>Worst</a:t>
                </a:r>
                <a:r>
                  <a:rPr lang="de-DE" dirty="0"/>
                  <a:t>-Case 150 </a:t>
                </a:r>
                <a14:m>
                  <m:oMath xmlns:m="http://schemas.openxmlformats.org/officeDocument/2006/math">
                    <m:r>
                      <a:rPr lang="de-DE" i="1">
                        <a:latin typeface="Cambria Math" panose="02040503050406030204" pitchFamily="18" charset="0"/>
                      </a:rPr>
                      <m:t>𝑘𝐵</m:t>
                    </m:r>
                  </m:oMath>
                </a14:m>
                <a:r>
                  <a:rPr lang="de-DE" dirty="0"/>
                  <a:t>)</a:t>
                </a:r>
              </a:p>
              <a:p>
                <a:endParaRPr lang="de-DE" dirty="0"/>
              </a:p>
              <a:p>
                <a:endParaRPr lang="de-DE" dirty="0"/>
              </a:p>
              <a:p>
                <a:endParaRPr lang="de-DE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de-DE" dirty="0"/>
              </a:p>
            </p:txBody>
          </p:sp>
        </mc:Choice>
        <mc:Fallback xmlns="">
          <p:sp>
            <p:nvSpPr>
              <p:cNvPr id="11" name="Textfeld 10">
                <a:extLst>
                  <a:ext uri="{FF2B5EF4-FFF2-40B4-BE49-F238E27FC236}">
                    <a16:creationId xmlns:a16="http://schemas.microsoft.com/office/drawing/2014/main" id="{48AE7039-8361-41AD-B661-096AA4EEF29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4865" y="1178693"/>
                <a:ext cx="5099338" cy="2463431"/>
              </a:xfrm>
              <a:prstGeom prst="rect">
                <a:avLst/>
              </a:prstGeom>
              <a:blipFill>
                <a:blip r:embed="rId4"/>
                <a:stretch>
                  <a:fillRect l="-716"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feld 12">
                <a:extLst>
                  <a:ext uri="{FF2B5EF4-FFF2-40B4-BE49-F238E27FC236}">
                    <a16:creationId xmlns:a16="http://schemas.microsoft.com/office/drawing/2014/main" id="{A18DC390-EBD7-4B6E-A725-AFCFD9AC092F}"/>
                  </a:ext>
                </a:extLst>
              </p:cNvPr>
              <p:cNvSpPr txBox="1"/>
              <p:nvPr/>
            </p:nvSpPr>
            <p:spPr>
              <a:xfrm>
                <a:off x="860551" y="4169918"/>
                <a:ext cx="5099337" cy="2186432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de-DE" dirty="0"/>
                  <a:t>Standard </a:t>
                </a:r>
                <a:r>
                  <a:rPr lang="de-DE" dirty="0" err="1"/>
                  <a:t>deviation</a:t>
                </a:r>
                <a:r>
                  <a:rPr lang="de-DE" dirty="0"/>
                  <a:t>: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de-DE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𝑁𝑢𝑚𝑏𝑒𝑟𝑇𝑖𝑐𝑘𝑒𝑡𝑠</m:t>
                        </m:r>
                      </m:num>
                      <m:den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20</m:t>
                        </m:r>
                      </m:den>
                    </m:f>
                    <m:r>
                      <a:rPr lang="de-DE" b="0" i="1" smtClean="0">
                        <a:latin typeface="Cambria Math" panose="02040503050406030204" pitchFamily="18" charset="0"/>
                      </a:rPr>
                      <m:t>= </m:t>
                    </m:r>
                    <m:r>
                      <a:rPr lang="de-DE" i="1" dirty="0" smtClean="0">
                        <a:latin typeface="Cambria Math" panose="02040503050406030204" pitchFamily="18" charset="0"/>
                      </a:rPr>
                      <m:t> </m:t>
                    </m:r>
                    <m:f>
                      <m:fPr>
                        <m:ctrlPr>
                          <a:rPr lang="de-DE" i="1" dirty="0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de-DE" i="1" dirty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de-DE" i="1" dirty="0">
                                <a:latin typeface="Cambria Math" panose="02040503050406030204" pitchFamily="18" charset="0"/>
                              </a:rPr>
                              <m:t>2</m:t>
                            </m:r>
                          </m:e>
                          <m:sup>
                            <m:r>
                              <a:rPr lang="de-DE" i="1" dirty="0">
                                <a:latin typeface="Cambria Math" panose="02040503050406030204" pitchFamily="18" charset="0"/>
                              </a:rPr>
                              <m:t>12</m:t>
                            </m:r>
                          </m:sup>
                        </m:sSup>
                      </m:num>
                      <m:den>
                        <m:r>
                          <a:rPr lang="de-DE" b="0" i="1" dirty="0" smtClean="0">
                            <a:latin typeface="Cambria Math" panose="02040503050406030204" pitchFamily="18" charset="0"/>
                          </a:rPr>
                          <m:t>20</m:t>
                        </m:r>
                      </m:den>
                    </m:f>
                  </m:oMath>
                </a14:m>
                <a:endParaRPr lang="de-DE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de-DE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de-DE" dirty="0"/>
                  <a:t>Maximum </a:t>
                </a:r>
                <a:r>
                  <a:rPr lang="de-DE" dirty="0" err="1"/>
                  <a:t>effective</a:t>
                </a:r>
                <a:r>
                  <a:rPr lang="de-DE" dirty="0"/>
                  <a:t> </a:t>
                </a:r>
                <a:r>
                  <a:rPr lang="de-DE" dirty="0" err="1"/>
                  <a:t>heap</a:t>
                </a:r>
                <a:r>
                  <a:rPr lang="de-DE" dirty="0"/>
                  <a:t>: 32 </a:t>
                </a:r>
                <a14:m>
                  <m:oMath xmlns:m="http://schemas.openxmlformats.org/officeDocument/2006/math">
                    <m:r>
                      <a:rPr lang="de-DE" b="0" i="1" smtClean="0">
                        <a:latin typeface="Cambria Math" panose="02040503050406030204" pitchFamily="18" charset="0"/>
                      </a:rPr>
                      <m:t>𝑘𝐵</m:t>
                    </m:r>
                  </m:oMath>
                </a14:m>
                <a:r>
                  <a:rPr lang="de-DE" b="0" dirty="0"/>
                  <a:t> </a:t>
                </a:r>
              </a:p>
              <a:p>
                <a:r>
                  <a:rPr lang="de-DE" dirty="0"/>
                  <a:t>      (</a:t>
                </a:r>
                <a:r>
                  <a:rPr lang="de-DE" dirty="0" err="1"/>
                  <a:t>Worst</a:t>
                </a:r>
                <a:r>
                  <a:rPr lang="de-DE" dirty="0"/>
                  <a:t>-Case 150 </a:t>
                </a:r>
                <a14:m>
                  <m:oMath xmlns:m="http://schemas.openxmlformats.org/officeDocument/2006/math">
                    <m:r>
                      <a:rPr lang="de-DE" i="1">
                        <a:latin typeface="Cambria Math" panose="02040503050406030204" pitchFamily="18" charset="0"/>
                      </a:rPr>
                      <m:t>𝑘𝐵</m:t>
                    </m:r>
                  </m:oMath>
                </a14:m>
                <a:r>
                  <a:rPr lang="de-DE" dirty="0"/>
                  <a:t>)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de-DE" b="0" dirty="0"/>
              </a:p>
              <a:p>
                <a:endParaRPr lang="de-DE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de-DE" dirty="0"/>
              </a:p>
            </p:txBody>
          </p:sp>
        </mc:Choice>
        <mc:Fallback xmlns="">
          <p:sp>
            <p:nvSpPr>
              <p:cNvPr id="13" name="Textfeld 12">
                <a:extLst>
                  <a:ext uri="{FF2B5EF4-FFF2-40B4-BE49-F238E27FC236}">
                    <a16:creationId xmlns:a16="http://schemas.microsoft.com/office/drawing/2014/main" id="{A18DC390-EBD7-4B6E-A725-AFCFD9AC092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0551" y="4169918"/>
                <a:ext cx="5099337" cy="2186432"/>
              </a:xfrm>
              <a:prstGeom prst="rect">
                <a:avLst/>
              </a:prstGeom>
              <a:blipFill>
                <a:blip r:embed="rId5"/>
                <a:stretch>
                  <a:fillRect l="-596"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85664919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D9CE4A7-A977-480B-B0D7-0AF0F995B7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Performance – Speed</a:t>
            </a:r>
            <a:endParaRPr lang="en-US" noProof="0" dirty="0"/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98DDFA54-43A7-41EE-A1CB-71C0B8C86C7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80AE11-5B6B-4C22-A1E3-868D5CD5462F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EF5AAA2E-4AE9-40BC-ABCC-9C69BE150981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de-DE" dirty="0"/>
              <a:t> Analyse </a:t>
            </a:r>
            <a:r>
              <a:rPr lang="de-DE" dirty="0" err="1"/>
              <a:t>excecution</a:t>
            </a:r>
            <a:r>
              <a:rPr lang="de-DE" dirty="0"/>
              <a:t> time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punc</a:t>
            </a:r>
            <a:r>
              <a:rPr lang="de-DE" dirty="0"/>
              <a:t> </a:t>
            </a:r>
            <a:r>
              <a:rPr lang="de-DE" dirty="0" err="1"/>
              <a:t>operation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85255700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09B8407-44AA-47F4-9F5F-6DC02C2D3A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Time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punc</a:t>
            </a:r>
            <a:r>
              <a:rPr lang="de-DE" dirty="0"/>
              <a:t> </a:t>
            </a:r>
            <a:r>
              <a:rPr lang="de-DE" dirty="0" err="1"/>
              <a:t>operation</a:t>
            </a:r>
            <a:r>
              <a:rPr lang="de-DE" dirty="0"/>
              <a:t> – </a:t>
            </a:r>
            <a:r>
              <a:rPr lang="de-DE" dirty="0" err="1"/>
              <a:t>Worst</a:t>
            </a:r>
            <a:r>
              <a:rPr lang="de-DE" dirty="0"/>
              <a:t> Case (</a:t>
            </a:r>
            <a:r>
              <a:rPr lang="de-DE" dirty="0" err="1"/>
              <a:t>depth</a:t>
            </a:r>
            <a:r>
              <a:rPr lang="de-DE" dirty="0"/>
              <a:t> 14)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5B838896-2BD7-47DC-98D0-7158A486282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80AE11-5B6B-4C22-A1E3-868D5CD5462F}" type="slidenum">
              <a:rPr lang="en-US" smtClean="0"/>
              <a:pPr/>
              <a:t>8</a:t>
            </a:fld>
            <a:endParaRPr lang="en-US"/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258C911A-80B2-40DB-AA33-E382072FE2A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8785" y="1060774"/>
            <a:ext cx="8422264" cy="5560901"/>
          </a:xfrm>
          <a:prstGeom prst="rect">
            <a:avLst/>
          </a:prstGeom>
        </p:spPr>
      </p:pic>
      <p:sp>
        <p:nvSpPr>
          <p:cNvPr id="6" name="Textfeld 5">
            <a:extLst>
              <a:ext uri="{FF2B5EF4-FFF2-40B4-BE49-F238E27FC236}">
                <a16:creationId xmlns:a16="http://schemas.microsoft.com/office/drawing/2014/main" id="{0BA80E1F-3070-4592-B245-6AEB5C08C620}"/>
              </a:ext>
            </a:extLst>
          </p:cNvPr>
          <p:cNvSpPr txBox="1"/>
          <p:nvPr/>
        </p:nvSpPr>
        <p:spPr>
          <a:xfrm>
            <a:off x="8782312" y="1387807"/>
            <a:ext cx="2743200" cy="1938992"/>
          </a:xfrm>
          <a:prstGeom prst="rect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de-DE" sz="2000" dirty="0" err="1"/>
              <a:t>Greater</a:t>
            </a:r>
            <a:r>
              <a:rPr lang="de-DE" sz="2000" dirty="0"/>
              <a:t> </a:t>
            </a:r>
            <a:r>
              <a:rPr lang="de-DE" sz="2000" dirty="0" err="1"/>
              <a:t>size</a:t>
            </a:r>
            <a:r>
              <a:rPr lang="de-DE" sz="2000" dirty="0"/>
              <a:t> </a:t>
            </a:r>
            <a:r>
              <a:rPr lang="de-DE" sz="2000" dirty="0" err="1"/>
              <a:t>of</a:t>
            </a:r>
            <a:r>
              <a:rPr lang="de-DE" sz="2000" dirty="0"/>
              <a:t> </a:t>
            </a:r>
            <a:r>
              <a:rPr lang="de-DE" sz="2000" dirty="0" err="1"/>
              <a:t>datastructure</a:t>
            </a:r>
            <a:endParaRPr lang="de-DE" sz="2000" dirty="0"/>
          </a:p>
          <a:p>
            <a:endParaRPr lang="de-DE" sz="2000" dirty="0"/>
          </a:p>
          <a:p>
            <a:r>
              <a:rPr lang="de-DE" sz="2000" dirty="0">
                <a:sym typeface="Wingdings" panose="05000000000000000000" pitchFamily="2" charset="2"/>
              </a:rPr>
              <a:t> Linear </a:t>
            </a:r>
            <a:r>
              <a:rPr lang="de-DE" sz="2000" dirty="0" err="1">
                <a:sym typeface="Wingdings" panose="05000000000000000000" pitchFamily="2" charset="2"/>
              </a:rPr>
              <a:t>increasing</a:t>
            </a:r>
            <a:r>
              <a:rPr lang="de-DE" sz="2000" dirty="0">
                <a:sym typeface="Wingdings" panose="05000000000000000000" pitchFamily="2" charset="2"/>
              </a:rPr>
              <a:t> </a:t>
            </a:r>
            <a:r>
              <a:rPr lang="de-DE" sz="2000" dirty="0" err="1">
                <a:sym typeface="Wingdings" panose="05000000000000000000" pitchFamily="2" charset="2"/>
              </a:rPr>
              <a:t>excec</a:t>
            </a:r>
            <a:r>
              <a:rPr lang="de-DE" sz="2000" dirty="0">
                <a:sym typeface="Wingdings" panose="05000000000000000000" pitchFamily="2" charset="2"/>
              </a:rPr>
              <a:t>. Time </a:t>
            </a:r>
            <a:r>
              <a:rPr lang="de-DE" sz="2000" dirty="0" err="1">
                <a:sym typeface="Wingdings" panose="05000000000000000000" pitchFamily="2" charset="2"/>
              </a:rPr>
              <a:t>of</a:t>
            </a:r>
            <a:r>
              <a:rPr lang="de-DE" sz="2000" dirty="0">
                <a:sym typeface="Wingdings" panose="05000000000000000000" pitchFamily="2" charset="2"/>
              </a:rPr>
              <a:t> </a:t>
            </a:r>
            <a:r>
              <a:rPr lang="de-DE" sz="2000" dirty="0" err="1">
                <a:sym typeface="Wingdings" panose="05000000000000000000" pitchFamily="2" charset="2"/>
              </a:rPr>
              <a:t>punc</a:t>
            </a:r>
            <a:r>
              <a:rPr lang="de-DE" sz="2000" dirty="0">
                <a:sym typeface="Wingdings" panose="05000000000000000000" pitchFamily="2" charset="2"/>
              </a:rPr>
              <a:t> </a:t>
            </a:r>
            <a:r>
              <a:rPr lang="de-DE" sz="2000" dirty="0" err="1">
                <a:sym typeface="Wingdings" panose="05000000000000000000" pitchFamily="2" charset="2"/>
              </a:rPr>
              <a:t>operation</a:t>
            </a:r>
            <a:endParaRPr lang="de-DE" sz="2000" dirty="0"/>
          </a:p>
        </p:txBody>
      </p:sp>
    </p:spTree>
    <p:extLst>
      <p:ext uri="{BB962C8B-B14F-4D97-AF65-F5344CB8AC3E}">
        <p14:creationId xmlns:p14="http://schemas.microsoft.com/office/powerpoint/2010/main" val="254864406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B4E19DD-1F16-443A-B39F-8DB88E4FE8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Mean </a:t>
            </a:r>
            <a:r>
              <a:rPr lang="de-DE" dirty="0" err="1"/>
              <a:t>excecution</a:t>
            </a:r>
            <a:r>
              <a:rPr lang="de-DE" dirty="0"/>
              <a:t> time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punctering</a:t>
            </a:r>
            <a:r>
              <a:rPr lang="de-DE" dirty="0"/>
              <a:t> (</a:t>
            </a:r>
            <a:r>
              <a:rPr lang="de-DE" dirty="0" err="1"/>
              <a:t>worst</a:t>
            </a:r>
            <a:r>
              <a:rPr lang="de-DE" dirty="0"/>
              <a:t> </a:t>
            </a:r>
            <a:r>
              <a:rPr lang="de-DE" dirty="0" err="1"/>
              <a:t>case</a:t>
            </a:r>
            <a:r>
              <a:rPr lang="de-DE" dirty="0"/>
              <a:t>)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91BDEF73-0DB2-472C-9538-7E298EDB851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80AE11-5B6B-4C22-A1E3-868D5CD5462F}" type="slidenum">
              <a:rPr lang="en-US" smtClean="0"/>
              <a:pPr/>
              <a:t>9</a:t>
            </a:fld>
            <a:endParaRPr lang="en-US"/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4AF1E5D5-9AC6-45C3-860B-37F8ACDD2E8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4950" y="1032153"/>
            <a:ext cx="10687608" cy="5400032"/>
          </a:xfrm>
          <a:prstGeom prst="rect">
            <a:avLst/>
          </a:prstGeom>
        </p:spPr>
      </p:pic>
      <p:sp>
        <p:nvSpPr>
          <p:cNvPr id="10" name="Textfeld 9">
            <a:extLst>
              <a:ext uri="{FF2B5EF4-FFF2-40B4-BE49-F238E27FC236}">
                <a16:creationId xmlns:a16="http://schemas.microsoft.com/office/drawing/2014/main" id="{B4148D99-87AD-4FDD-9BA7-D5BD1911D4F0}"/>
              </a:ext>
            </a:extLst>
          </p:cNvPr>
          <p:cNvSpPr txBox="1"/>
          <p:nvPr/>
        </p:nvSpPr>
        <p:spPr>
          <a:xfrm>
            <a:off x="5000975" y="1357663"/>
            <a:ext cx="2743200" cy="1631216"/>
          </a:xfrm>
          <a:prstGeom prst="rect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de-DE" sz="2000" dirty="0" err="1"/>
              <a:t>Execution</a:t>
            </a:r>
            <a:r>
              <a:rPr lang="de-DE" sz="2000" dirty="0"/>
              <a:t> time </a:t>
            </a:r>
            <a:r>
              <a:rPr lang="de-DE" sz="2000" dirty="0" err="1"/>
              <a:t>doubles</a:t>
            </a:r>
            <a:r>
              <a:rPr lang="de-DE" sz="2000" dirty="0"/>
              <a:t> </a:t>
            </a:r>
            <a:r>
              <a:rPr lang="de-DE" sz="2000" dirty="0" err="1"/>
              <a:t>with</a:t>
            </a:r>
            <a:r>
              <a:rPr lang="de-DE" sz="2000" dirty="0"/>
              <a:t> </a:t>
            </a:r>
            <a:r>
              <a:rPr lang="de-DE" sz="2000" dirty="0" err="1"/>
              <a:t>increase</a:t>
            </a:r>
            <a:r>
              <a:rPr lang="de-DE" sz="2000" dirty="0"/>
              <a:t> </a:t>
            </a:r>
            <a:r>
              <a:rPr lang="de-DE" sz="2000" dirty="0" err="1"/>
              <a:t>depth</a:t>
            </a:r>
            <a:r>
              <a:rPr lang="de-DE" sz="2000" dirty="0"/>
              <a:t> </a:t>
            </a:r>
            <a:r>
              <a:rPr lang="de-DE" sz="2000" dirty="0" err="1"/>
              <a:t>by</a:t>
            </a:r>
            <a:r>
              <a:rPr lang="de-DE" sz="2000" dirty="0"/>
              <a:t> 1</a:t>
            </a:r>
          </a:p>
          <a:p>
            <a:endParaRPr lang="de-DE" sz="2000" dirty="0"/>
          </a:p>
          <a:p>
            <a:r>
              <a:rPr lang="de-DE" sz="2000" dirty="0">
                <a:sym typeface="Wingdings" panose="05000000000000000000" pitchFamily="2" charset="2"/>
              </a:rPr>
              <a:t> Size </a:t>
            </a:r>
            <a:r>
              <a:rPr lang="de-DE" sz="2000" dirty="0" err="1">
                <a:sym typeface="Wingdings" panose="05000000000000000000" pitchFamily="2" charset="2"/>
              </a:rPr>
              <a:t>of</a:t>
            </a:r>
            <a:r>
              <a:rPr lang="de-DE" sz="2000" dirty="0">
                <a:sym typeface="Wingdings" panose="05000000000000000000" pitchFamily="2" charset="2"/>
              </a:rPr>
              <a:t> DS </a:t>
            </a:r>
            <a:r>
              <a:rPr lang="de-DE" sz="2000" dirty="0" err="1">
                <a:sym typeface="Wingdings" panose="05000000000000000000" pitchFamily="2" charset="2"/>
              </a:rPr>
              <a:t>nearly</a:t>
            </a:r>
            <a:r>
              <a:rPr lang="de-DE" sz="2000" dirty="0">
                <a:sym typeface="Wingdings" panose="05000000000000000000" pitchFamily="2" charset="2"/>
              </a:rPr>
              <a:t> </a:t>
            </a:r>
            <a:r>
              <a:rPr lang="de-DE" sz="2000" dirty="0" err="1">
                <a:sym typeface="Wingdings" panose="05000000000000000000" pitchFamily="2" charset="2"/>
              </a:rPr>
              <a:t>doubles</a:t>
            </a:r>
            <a:endParaRPr lang="de-DE" sz="2000" dirty="0"/>
          </a:p>
        </p:txBody>
      </p:sp>
    </p:spTree>
    <p:extLst>
      <p:ext uri="{BB962C8B-B14F-4D97-AF65-F5344CB8AC3E}">
        <p14:creationId xmlns:p14="http://schemas.microsoft.com/office/powerpoint/2010/main" val="598536804"/>
      </p:ext>
    </p:extLst>
  </p:cSld>
  <p:clrMapOvr>
    <a:masterClrMapping/>
  </p:clrMapOvr>
</p:sld>
</file>

<file path=ppt/theme/theme1.xml><?xml version="1.0" encoding="utf-8"?>
<a:theme xmlns:a="http://schemas.openxmlformats.org/drawingml/2006/main" name="2_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>
        <a:ln>
          <a:tailEnd type="triangle"/>
        </a:ln>
      </a:spPr>
      <a:bodyPr/>
      <a:lstStyle/>
      <a:style>
        <a:lnRef idx="3">
          <a:schemeClr val="dk1"/>
        </a:lnRef>
        <a:fillRef idx="0">
          <a:schemeClr val="dk1"/>
        </a:fillRef>
        <a:effectRef idx="2">
          <a:schemeClr val="dk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ag_bloemer_vorlage.potx" id="{F267A61E-6A8B-4741-9245-A034EA1CD12B}" vid="{3EBF7655-1EBC-4B1F-819A-9DB9C3E90F7E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agbloemerTemplate</Template>
  <TotalTime>0</TotalTime>
  <Words>197</Words>
  <Application>Microsoft Office PowerPoint</Application>
  <PresentationFormat>Breitbild</PresentationFormat>
  <Paragraphs>53</Paragraphs>
  <Slides>10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10</vt:i4>
      </vt:variant>
    </vt:vector>
  </HeadingPairs>
  <TitlesOfParts>
    <vt:vector size="14" baseType="lpstr">
      <vt:lpstr>Arial</vt:lpstr>
      <vt:lpstr>Calibri</vt:lpstr>
      <vt:lpstr>Cambria Math</vt:lpstr>
      <vt:lpstr>2_Office</vt:lpstr>
      <vt:lpstr>PowerPoint-Präsentation</vt:lpstr>
      <vt:lpstr>Memory – Worst Case</vt:lpstr>
      <vt:lpstr>Memory  – Worst Case (Depth 14)</vt:lpstr>
      <vt:lpstr>Memory – Best Case</vt:lpstr>
      <vt:lpstr>Memory – Best Case</vt:lpstr>
      <vt:lpstr>Memory – Normal distribution – Example Depth 14 </vt:lpstr>
      <vt:lpstr>Performance – Speed</vt:lpstr>
      <vt:lpstr>Time of punc operation – Worst Case (depth 14)</vt:lpstr>
      <vt:lpstr>Mean excecution time for punctering (worst case)</vt:lpstr>
      <vt:lpstr>Mean excec. time for punctering – Worst Case Scenario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Sortieren dynamischer Daten</dc:title>
  <dc:creator>Simon Nachtigall</dc:creator>
  <cp:lastModifiedBy>simon.nachtigall@web.de</cp:lastModifiedBy>
  <cp:revision>187</cp:revision>
  <cp:lastPrinted>2016-02-17T12:43:30Z</cp:lastPrinted>
  <dcterms:created xsi:type="dcterms:W3CDTF">2017-03-26T14:49:56Z</dcterms:created>
  <dcterms:modified xsi:type="dcterms:W3CDTF">2019-07-12T20:07:04Z</dcterms:modified>
</cp:coreProperties>
</file>