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2"/>
  </p:notesMasterIdLst>
  <p:sldIdLst>
    <p:sldId id="320" r:id="rId2"/>
    <p:sldId id="381" r:id="rId3"/>
    <p:sldId id="382" r:id="rId4"/>
    <p:sldId id="410" r:id="rId5"/>
    <p:sldId id="385" r:id="rId6"/>
    <p:sldId id="404" r:id="rId7"/>
    <p:sldId id="411" r:id="rId8"/>
    <p:sldId id="384" r:id="rId9"/>
    <p:sldId id="395" r:id="rId10"/>
    <p:sldId id="387" r:id="rId11"/>
    <p:sldId id="394" r:id="rId12"/>
    <p:sldId id="406" r:id="rId13"/>
    <p:sldId id="409" r:id="rId14"/>
    <p:sldId id="408" r:id="rId15"/>
    <p:sldId id="388" r:id="rId16"/>
    <p:sldId id="378" r:id="rId17"/>
    <p:sldId id="383" r:id="rId18"/>
    <p:sldId id="389" r:id="rId19"/>
    <p:sldId id="412" r:id="rId20"/>
    <p:sldId id="398" r:id="rId21"/>
    <p:sldId id="379" r:id="rId22"/>
    <p:sldId id="330" r:id="rId23"/>
    <p:sldId id="402" r:id="rId24"/>
    <p:sldId id="401" r:id="rId25"/>
    <p:sldId id="399" r:id="rId26"/>
    <p:sldId id="400" r:id="rId27"/>
    <p:sldId id="403" r:id="rId28"/>
    <p:sldId id="391" r:id="rId29"/>
    <p:sldId id="380" r:id="rId30"/>
    <p:sldId id="386" r:id="rId3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 Bobolz" initials="JB" lastIdx="5" clrIdx="0">
    <p:extLst/>
  </p:cmAuthor>
  <p:cmAuthor id="2" name="Fabian Eidens" initials="FE" lastIdx="1" clrIdx="1">
    <p:extLst/>
  </p:cmAuthor>
  <p:cmAuthor id="3" name="Fabian Eidens" initials="FE [2]" lastIdx="1" clrIdx="2">
    <p:extLst/>
  </p:cmAuthor>
  <p:cmAuthor id="4" name="Fabian Eidens" initials="FE [3]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50C6"/>
    <a:srgbClr val="0055D2"/>
    <a:srgbClr val="00205B"/>
    <a:srgbClr val="005493"/>
    <a:srgbClr val="0088EB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87607" autoAdjust="0"/>
  </p:normalViewPr>
  <p:slideViewPr>
    <p:cSldViewPr snapToGrid="0">
      <p:cViewPr varScale="1">
        <p:scale>
          <a:sx n="95" d="100"/>
          <a:sy n="95" d="100"/>
        </p:scale>
        <p:origin x="120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F8E1117-C8DB-4F67-92D6-F2BB4D5E4399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DBE5A3C-A265-4226-B6A5-F3F022E3745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22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14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85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996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45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89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9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62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47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0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67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6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1524000" y="3149601"/>
            <a:ext cx="9144000" cy="1809749"/>
          </a:xfrm>
        </p:spPr>
        <p:txBody>
          <a:bodyPr>
            <a:noAutofit/>
          </a:bodyPr>
          <a:lstStyle>
            <a:lvl1pPr marL="0" indent="0" algn="ctr"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de-DE" sz="2000"/>
              <a:t>Master-Untertitelformat bearbeiten</a:t>
            </a:r>
            <a:endParaRPr lang="en-US" sz="2000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838200" y="633944"/>
            <a:ext cx="10515600" cy="2369605"/>
          </a:xfrm>
          <a:solidFill>
            <a:srgbClr val="00205B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de-DE" sz="540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51" y="5575300"/>
            <a:ext cx="4031002" cy="106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4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838200" y="2355850"/>
            <a:ext cx="10515600" cy="1568449"/>
          </a:xfrm>
          <a:solidFill>
            <a:srgbClr val="00205B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de-DE" sz="540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51" y="5575300"/>
            <a:ext cx="4031002" cy="106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7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234950" y="1041400"/>
            <a:ext cx="11715750" cy="5232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26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234950" y="1238250"/>
            <a:ext cx="5759450" cy="4851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4"/>
          <p:cNvSpPr>
            <a:spLocks noGrp="1"/>
          </p:cNvSpPr>
          <p:nvPr>
            <p:ph sz="quarter" idx="12"/>
          </p:nvPr>
        </p:nvSpPr>
        <p:spPr>
          <a:xfrm>
            <a:off x="6191250" y="1238250"/>
            <a:ext cx="5759450" cy="4851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6063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22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1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0071100" y="246595"/>
            <a:ext cx="1892300" cy="633942"/>
          </a:xfrm>
          <a:prstGeom prst="rect">
            <a:avLst/>
          </a:prstGeom>
          <a:solidFill>
            <a:srgbClr val="00205B"/>
          </a:solidFill>
        </p:spPr>
        <p:txBody>
          <a:bodyPr anchor="ctr"/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endParaRPr lang="de-DE" sz="3200" noProof="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4950" y="246595"/>
            <a:ext cx="9850438" cy="633942"/>
          </a:xfrm>
          <a:prstGeom prst="rect">
            <a:avLst/>
          </a:prstGeom>
          <a:solidFill>
            <a:srgbClr val="00205B"/>
          </a:solidFill>
        </p:spPr>
        <p:txBody>
          <a:bodyPr anchor="ctr"/>
          <a:lstStyle/>
          <a:p>
            <a:pPr marL="0" lvl="0"/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049867"/>
            <a:ext cx="10515600" cy="5127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24" y="268298"/>
            <a:ext cx="1641356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72" r:id="rId2"/>
    <p:sldLayoutId id="2147483771" r:id="rId3"/>
    <p:sldLayoutId id="2147483775" r:id="rId4"/>
    <p:sldLayoutId id="2147483773" r:id="rId5"/>
    <p:sldLayoutId id="214748377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kern="1200" noProof="0" dirty="0">
          <a:solidFill>
            <a:schemeClr val="bg1"/>
          </a:solidFill>
          <a:latin typeface="+mn-lt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40.png"/><Relationship Id="rId7" Type="http://schemas.openxmlformats.org/officeDocument/2006/relationships/image" Target="../media/image8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0.png"/><Relationship Id="rId10" Type="http://schemas.openxmlformats.org/officeDocument/2006/relationships/image" Target="../media/image110.png"/><Relationship Id="rId4" Type="http://schemas.openxmlformats.org/officeDocument/2006/relationships/image" Target="../media/image50.png"/><Relationship Id="rId9" Type="http://schemas.openxmlformats.org/officeDocument/2006/relationships/image" Target="../media/image1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Tree Optimization</a:t>
            </a:r>
          </a:p>
        </p:txBody>
      </p:sp>
    </p:spTree>
    <p:extLst>
      <p:ext uri="{BB962C8B-B14F-4D97-AF65-F5344CB8AC3E}">
        <p14:creationId xmlns:p14="http://schemas.microsoft.com/office/powerpoint/2010/main" val="288336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PPRF</a:t>
            </a:r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90E6C1F-95B3-460D-8F07-566676AA57EB}"/>
              </a:ext>
            </a:extLst>
          </p:cNvPr>
          <p:cNvSpPr/>
          <p:nvPr/>
        </p:nvSpPr>
        <p:spPr>
          <a:xfrm>
            <a:off x="2253173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9165B29-B074-4CC3-971C-8E59F58F4815}"/>
              </a:ext>
            </a:extLst>
          </p:cNvPr>
          <p:cNvSpPr/>
          <p:nvPr/>
        </p:nvSpPr>
        <p:spPr>
          <a:xfrm>
            <a:off x="1414482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E19069B-D78C-45BF-BCCD-2DA02FBAB523}"/>
              </a:ext>
            </a:extLst>
          </p:cNvPr>
          <p:cNvSpPr/>
          <p:nvPr/>
        </p:nvSpPr>
        <p:spPr>
          <a:xfrm>
            <a:off x="4371623" y="3761259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  <a:endCxn id="22" idx="7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23" idx="1"/>
          </p:cNvCxnSpPr>
          <p:nvPr/>
        </p:nvCxnSpPr>
        <p:spPr>
          <a:xfrm>
            <a:off x="3148137" y="2936935"/>
            <a:ext cx="1302567" cy="903213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stCxn id="22" idx="4"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stCxn id="22" idx="4"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stCxn id="23" idx="4"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stCxn id="23" idx="4"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stCxn id="6" idx="4"/>
            <a:endCxn id="77" idx="1"/>
          </p:cNvCxnSpPr>
          <p:nvPr/>
        </p:nvCxnSpPr>
        <p:spPr>
          <a:xfrm>
            <a:off x="5939969" y="1679340"/>
            <a:ext cx="2822614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A55555D7-5523-4A34-9878-DE5DCF226896}"/>
              </a:ext>
            </a:extLst>
          </p:cNvPr>
          <p:cNvSpPr/>
          <p:nvPr/>
        </p:nvSpPr>
        <p:spPr>
          <a:xfrm>
            <a:off x="8683502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stCxn id="77" idx="4"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stCxn id="77" idx="4"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8CA80E8B-07E6-4FB1-8E47-36709872CD2F}"/>
                  </a:ext>
                </a:extLst>
              </p:cNvPr>
              <p:cNvSpPr txBox="1"/>
              <p:nvPr/>
            </p:nvSpPr>
            <p:spPr>
              <a:xfrm>
                <a:off x="757535" y="1213615"/>
                <a:ext cx="3557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Eval(k, 011)=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)))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8CA80E8B-07E6-4FB1-8E47-36709872C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535" y="1213615"/>
                <a:ext cx="3557152" cy="369332"/>
              </a:xfrm>
              <a:prstGeom prst="rect">
                <a:avLst/>
              </a:prstGeom>
              <a:blipFill>
                <a:blip r:embed="rId3"/>
                <a:stretch>
                  <a:fillRect l="-1370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500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Tree-based PRF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90E6C1F-95B3-460D-8F07-566676AA57EB}"/>
              </a:ext>
            </a:extLst>
          </p:cNvPr>
          <p:cNvSpPr/>
          <p:nvPr/>
        </p:nvSpPr>
        <p:spPr>
          <a:xfrm>
            <a:off x="2253173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9165B29-B074-4CC3-971C-8E59F58F4815}"/>
              </a:ext>
            </a:extLst>
          </p:cNvPr>
          <p:cNvSpPr/>
          <p:nvPr/>
        </p:nvSpPr>
        <p:spPr>
          <a:xfrm>
            <a:off x="1414482" y="3761259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E19069B-D78C-45BF-BCCD-2DA02FBAB523}"/>
              </a:ext>
            </a:extLst>
          </p:cNvPr>
          <p:cNvSpPr/>
          <p:nvPr/>
        </p:nvSpPr>
        <p:spPr>
          <a:xfrm>
            <a:off x="4371623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  <a:endCxn id="22" idx="7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23" idx="1"/>
          </p:cNvCxnSpPr>
          <p:nvPr/>
        </p:nvCxnSpPr>
        <p:spPr>
          <a:xfrm>
            <a:off x="3148137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stCxn id="22" idx="4"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stCxn id="22" idx="4"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stCxn id="23" idx="4"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stCxn id="23" idx="4"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stCxn id="6" idx="4"/>
            <a:endCxn id="77" idx="1"/>
          </p:cNvCxnSpPr>
          <p:nvPr/>
        </p:nvCxnSpPr>
        <p:spPr>
          <a:xfrm>
            <a:off x="5939969" y="1679340"/>
            <a:ext cx="2822614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A55555D7-5523-4A34-9878-DE5DCF226896}"/>
              </a:ext>
            </a:extLst>
          </p:cNvPr>
          <p:cNvSpPr/>
          <p:nvPr/>
        </p:nvSpPr>
        <p:spPr>
          <a:xfrm>
            <a:off x="8683502" y="2398244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stCxn id="77" idx="4"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stCxn id="77" idx="4"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CD1A9F3-5569-46BA-A307-E94792038514}"/>
              </a:ext>
            </a:extLst>
          </p:cNvPr>
          <p:cNvCxnSpPr>
            <a:cxnSpLocks/>
          </p:cNvCxnSpPr>
          <p:nvPr/>
        </p:nvCxnSpPr>
        <p:spPr>
          <a:xfrm flipH="1" flipV="1">
            <a:off x="5669969" y="1140649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084A045-8CED-45D4-AE7C-0ACE80FE5CC7}"/>
              </a:ext>
            </a:extLst>
          </p:cNvPr>
          <p:cNvCxnSpPr>
            <a:cxnSpLocks/>
          </p:cNvCxnSpPr>
          <p:nvPr/>
        </p:nvCxnSpPr>
        <p:spPr>
          <a:xfrm flipV="1">
            <a:off x="5669968" y="1140649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DE98CEB-0D91-49FF-826C-8A23B267CA38}"/>
              </a:ext>
            </a:extLst>
          </p:cNvPr>
          <p:cNvCxnSpPr>
            <a:cxnSpLocks/>
          </p:cNvCxnSpPr>
          <p:nvPr/>
        </p:nvCxnSpPr>
        <p:spPr>
          <a:xfrm flipH="1" flipV="1">
            <a:off x="2878138" y="2407121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B6BDC0F6-7E57-440B-ABBE-9816151028FA}"/>
              </a:ext>
            </a:extLst>
          </p:cNvPr>
          <p:cNvCxnSpPr>
            <a:cxnSpLocks/>
          </p:cNvCxnSpPr>
          <p:nvPr/>
        </p:nvCxnSpPr>
        <p:spPr>
          <a:xfrm flipV="1">
            <a:off x="2878137" y="2407121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E16012B0-B19E-4938-99A2-8299AC61C201}"/>
              </a:ext>
            </a:extLst>
          </p:cNvPr>
          <p:cNvCxnSpPr>
            <a:cxnSpLocks/>
          </p:cNvCxnSpPr>
          <p:nvPr/>
        </p:nvCxnSpPr>
        <p:spPr>
          <a:xfrm flipH="1" flipV="1">
            <a:off x="4376176" y="3761256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918BACF7-5D06-429D-AFE8-FC1EF3620FA1}"/>
              </a:ext>
            </a:extLst>
          </p:cNvPr>
          <p:cNvCxnSpPr>
            <a:cxnSpLocks/>
          </p:cNvCxnSpPr>
          <p:nvPr/>
        </p:nvCxnSpPr>
        <p:spPr>
          <a:xfrm flipV="1">
            <a:off x="4376175" y="3761256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03DA1BE3-7C2B-4342-92FA-A62549625D4F}"/>
              </a:ext>
            </a:extLst>
          </p:cNvPr>
          <p:cNvCxnSpPr>
            <a:cxnSpLocks/>
          </p:cNvCxnSpPr>
          <p:nvPr/>
        </p:nvCxnSpPr>
        <p:spPr>
          <a:xfrm flipH="1" flipV="1">
            <a:off x="5215099" y="5133759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AD40B327-7577-477E-ACCA-70CF6E1DBB65}"/>
              </a:ext>
            </a:extLst>
          </p:cNvPr>
          <p:cNvCxnSpPr>
            <a:cxnSpLocks/>
          </p:cNvCxnSpPr>
          <p:nvPr/>
        </p:nvCxnSpPr>
        <p:spPr>
          <a:xfrm flipV="1">
            <a:off x="5215098" y="5133759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feld 54">
                <a:extLst>
                  <a:ext uri="{FF2B5EF4-FFF2-40B4-BE49-F238E27FC236}">
                    <a16:creationId xmlns:a16="http://schemas.microsoft.com/office/drawing/2014/main" id="{987F2EEC-1602-4D91-BE42-99E8E9009576}"/>
                  </a:ext>
                </a:extLst>
              </p:cNvPr>
              <p:cNvSpPr txBox="1"/>
              <p:nvPr/>
            </p:nvSpPr>
            <p:spPr>
              <a:xfrm>
                <a:off x="757535" y="1213615"/>
                <a:ext cx="3557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/>
                  <a:t>Punc</a:t>
                </a:r>
                <a:r>
                  <a:rPr lang="de-DE" dirty="0"/>
                  <a:t>(k, 011)=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 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)))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55" name="Textfeld 54">
                <a:extLst>
                  <a:ext uri="{FF2B5EF4-FFF2-40B4-BE49-F238E27FC236}">
                    <a16:creationId xmlns:a16="http://schemas.microsoft.com/office/drawing/2014/main" id="{987F2EEC-1602-4D91-BE42-99E8E9009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535" y="1213615"/>
                <a:ext cx="3557152" cy="369332"/>
              </a:xfrm>
              <a:prstGeom prst="rect">
                <a:avLst/>
              </a:prstGeom>
              <a:blipFill>
                <a:blip r:embed="rId4"/>
                <a:stretch>
                  <a:fillRect l="-1370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56B0D4F5-7E21-4935-AB10-A108CCB192CF}"/>
                  </a:ext>
                </a:extLst>
              </p:cNvPr>
              <p:cNvSpPr/>
              <p:nvPr/>
            </p:nvSpPr>
            <p:spPr>
              <a:xfrm>
                <a:off x="513367" y="3301457"/>
                <a:ext cx="12999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56B0D4F5-7E21-4935-AB10-A108CCB192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67" y="3301457"/>
                <a:ext cx="1299908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7D74AA3F-6CDA-42EF-AAB6-BF68B3525BF0}"/>
                  </a:ext>
                </a:extLst>
              </p:cNvPr>
              <p:cNvSpPr/>
              <p:nvPr/>
            </p:nvSpPr>
            <p:spPr>
              <a:xfrm>
                <a:off x="3299793" y="5707456"/>
                <a:ext cx="17978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)))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7D74AA3F-6CDA-42EF-AAB6-BF68B3525B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793" y="5707456"/>
                <a:ext cx="1797864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03A86047-DBF5-41C5-B79B-80390C242832}"/>
                  </a:ext>
                </a:extLst>
              </p:cNvPr>
              <p:cNvSpPr/>
              <p:nvPr/>
            </p:nvSpPr>
            <p:spPr>
              <a:xfrm>
                <a:off x="9271617" y="2407121"/>
                <a:ext cx="8557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03A86047-DBF5-41C5-B79B-80390C2428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617" y="2407121"/>
                <a:ext cx="85574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08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AE922F-B532-446F-9F9C-0D21A84D7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Memory </a:t>
            </a:r>
            <a:r>
              <a:rPr lang="de-DE" dirty="0" err="1"/>
              <a:t>consumption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B99B1ED-EFDA-47C4-A41C-430845EEB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BAA5E5-6071-4850-9A3B-23C65B2CACD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clients</a:t>
            </a:r>
            <a:r>
              <a:rPr lang="de-DE" dirty="0"/>
              <a:t>‘ </a:t>
            </a:r>
            <a:r>
              <a:rPr lang="de-DE" dirty="0" err="1"/>
              <a:t>resumption</a:t>
            </a:r>
            <a:r>
              <a:rPr lang="de-DE" dirty="0"/>
              <a:t> </a:t>
            </a:r>
            <a:r>
              <a:rPr lang="de-DE" dirty="0" err="1"/>
              <a:t>behavior</a:t>
            </a:r>
            <a:endParaRPr lang="de-DE" dirty="0"/>
          </a:p>
          <a:p>
            <a:pPr lvl="1"/>
            <a:r>
              <a:rPr lang="de-DE" dirty="0"/>
              <a:t>Best Case Scenario</a:t>
            </a:r>
          </a:p>
          <a:p>
            <a:pPr lvl="1"/>
            <a:r>
              <a:rPr lang="de-DE" dirty="0" err="1"/>
              <a:t>Worst</a:t>
            </a:r>
            <a:r>
              <a:rPr lang="de-DE" dirty="0"/>
              <a:t> Case Scenario</a:t>
            </a:r>
          </a:p>
        </p:txBody>
      </p:sp>
    </p:spTree>
    <p:extLst>
      <p:ext uri="{BB962C8B-B14F-4D97-AF65-F5344CB8AC3E}">
        <p14:creationId xmlns:p14="http://schemas.microsoft.com/office/powerpoint/2010/main" val="1254241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PRF – Best Case</a:t>
            </a:r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90E6C1F-95B3-460D-8F07-566676AA57EB}"/>
              </a:ext>
            </a:extLst>
          </p:cNvPr>
          <p:cNvSpPr/>
          <p:nvPr/>
        </p:nvSpPr>
        <p:spPr>
          <a:xfrm>
            <a:off x="2253173" y="5089877"/>
            <a:ext cx="540000" cy="538691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9165B29-B074-4CC3-971C-8E59F58F4815}"/>
              </a:ext>
            </a:extLst>
          </p:cNvPr>
          <p:cNvSpPr/>
          <p:nvPr/>
        </p:nvSpPr>
        <p:spPr>
          <a:xfrm>
            <a:off x="1414482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  <a:endCxn id="22" idx="7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114" idx="1"/>
          </p:cNvCxnSpPr>
          <p:nvPr/>
        </p:nvCxnSpPr>
        <p:spPr>
          <a:xfrm>
            <a:off x="3148137" y="2936935"/>
            <a:ext cx="1296768" cy="8943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stCxn id="22" idx="4"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stCxn id="22" idx="4"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endCxn id="115" idx="1"/>
          </p:cNvCxnSpPr>
          <p:nvPr/>
        </p:nvCxnSpPr>
        <p:spPr>
          <a:xfrm>
            <a:off x="5975062" y="1718127"/>
            <a:ext cx="2787521" cy="750739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CD1A9F3-5569-46BA-A307-E94792038514}"/>
              </a:ext>
            </a:extLst>
          </p:cNvPr>
          <p:cNvCxnSpPr>
            <a:cxnSpLocks/>
          </p:cNvCxnSpPr>
          <p:nvPr/>
        </p:nvCxnSpPr>
        <p:spPr>
          <a:xfrm flipH="1" flipV="1">
            <a:off x="5669969" y="1140649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084A045-8CED-45D4-AE7C-0ACE80FE5CC7}"/>
              </a:ext>
            </a:extLst>
          </p:cNvPr>
          <p:cNvCxnSpPr>
            <a:cxnSpLocks/>
          </p:cNvCxnSpPr>
          <p:nvPr/>
        </p:nvCxnSpPr>
        <p:spPr>
          <a:xfrm flipV="1">
            <a:off x="5669968" y="1140649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DE98CEB-0D91-49FF-826C-8A23B267CA38}"/>
              </a:ext>
            </a:extLst>
          </p:cNvPr>
          <p:cNvCxnSpPr>
            <a:cxnSpLocks/>
          </p:cNvCxnSpPr>
          <p:nvPr/>
        </p:nvCxnSpPr>
        <p:spPr>
          <a:xfrm flipH="1" flipV="1">
            <a:off x="2878138" y="2407121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B6BDC0F6-7E57-440B-ABBE-9816151028FA}"/>
              </a:ext>
            </a:extLst>
          </p:cNvPr>
          <p:cNvCxnSpPr>
            <a:cxnSpLocks/>
          </p:cNvCxnSpPr>
          <p:nvPr/>
        </p:nvCxnSpPr>
        <p:spPr>
          <a:xfrm flipV="1">
            <a:off x="2878137" y="2407121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9C1C1BFB-ED90-42EC-BEB6-659E60717850}"/>
              </a:ext>
            </a:extLst>
          </p:cNvPr>
          <p:cNvCxnSpPr>
            <a:cxnSpLocks/>
          </p:cNvCxnSpPr>
          <p:nvPr/>
        </p:nvCxnSpPr>
        <p:spPr>
          <a:xfrm flipH="1" flipV="1">
            <a:off x="1407980" y="3761257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A46DFCEB-8F1E-4F56-A4D3-18C5D9BE96EA}"/>
              </a:ext>
            </a:extLst>
          </p:cNvPr>
          <p:cNvCxnSpPr>
            <a:cxnSpLocks/>
          </p:cNvCxnSpPr>
          <p:nvPr/>
        </p:nvCxnSpPr>
        <p:spPr>
          <a:xfrm flipV="1">
            <a:off x="1407979" y="3761257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EBF1A244-66C4-49A7-BDA9-498D8418CB2B}"/>
              </a:ext>
            </a:extLst>
          </p:cNvPr>
          <p:cNvCxnSpPr>
            <a:cxnSpLocks/>
          </p:cNvCxnSpPr>
          <p:nvPr/>
        </p:nvCxnSpPr>
        <p:spPr>
          <a:xfrm flipH="1" flipV="1">
            <a:off x="535618" y="5087387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C400E990-003A-41EA-B5FD-FAC1FDC8671A}"/>
              </a:ext>
            </a:extLst>
          </p:cNvPr>
          <p:cNvCxnSpPr>
            <a:cxnSpLocks/>
          </p:cNvCxnSpPr>
          <p:nvPr/>
        </p:nvCxnSpPr>
        <p:spPr>
          <a:xfrm flipV="1">
            <a:off x="535617" y="5087387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16EF6A42-94EC-4603-873E-C1BDC18A07F3}"/>
                  </a:ext>
                </a:extLst>
              </p:cNvPr>
              <p:cNvSpPr txBox="1"/>
              <p:nvPr/>
            </p:nvSpPr>
            <p:spPr>
              <a:xfrm>
                <a:off x="3526832" y="6004256"/>
                <a:ext cx="5755991" cy="4001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Max. Memory </a:t>
                </a:r>
                <a:r>
                  <a:rPr lang="de-DE" sz="2000" dirty="0" err="1"/>
                  <a:t>Consumption</a:t>
                </a:r>
                <a:r>
                  <a:rPr lang="de-DE" sz="2000" dirty="0"/>
                  <a:t>:</a:t>
                </a:r>
                <a14:m>
                  <m:oMath xmlns:m="http://schemas.openxmlformats.org/officeDocument/2006/math"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depth</m:t>
                    </m:r>
                    <m:d>
                      <m:dPr>
                        <m:ctrlPr>
                          <a:rPr lang="de-DE" sz="2000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latin typeface="Cambria Math" panose="02040503050406030204" pitchFamily="18" charset="0"/>
                          </a:rPr>
                          <m:t>tree</m:t>
                        </m:r>
                      </m:e>
                    </m:d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sz="2000" dirty="0"/>
              </a:p>
            </p:txBody>
          </p:sp>
        </mc:Choice>
        <mc:Fallback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16EF6A42-94EC-4603-873E-C1BDC18A0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832" y="6004256"/>
                <a:ext cx="5755991" cy="400110"/>
              </a:xfrm>
              <a:prstGeom prst="rect">
                <a:avLst/>
              </a:prstGeom>
              <a:blipFill>
                <a:blip r:embed="rId4"/>
                <a:stretch>
                  <a:fillRect l="-1164" t="-8955" b="-23881"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Ellipse 113">
                <a:extLst>
                  <a:ext uri="{FF2B5EF4-FFF2-40B4-BE49-F238E27FC236}">
                    <a16:creationId xmlns:a16="http://schemas.microsoft.com/office/drawing/2014/main" id="{1C8B2BF2-17EF-4E3B-AF9F-1048D8E0F7EF}"/>
                  </a:ext>
                </a:extLst>
              </p:cNvPr>
              <p:cNvSpPr/>
              <p:nvPr/>
            </p:nvSpPr>
            <p:spPr>
              <a:xfrm>
                <a:off x="4365824" y="3752380"/>
                <a:ext cx="540000" cy="538691"/>
              </a:xfrm>
              <a:prstGeom prst="ellipse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4" name="Ellipse 113">
                <a:extLst>
                  <a:ext uri="{FF2B5EF4-FFF2-40B4-BE49-F238E27FC236}">
                    <a16:creationId xmlns:a16="http://schemas.microsoft.com/office/drawing/2014/main" id="{1C8B2BF2-17EF-4E3B-AF9F-1048D8E0F7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824" y="3752380"/>
                <a:ext cx="540000" cy="538691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1AED0800-2F24-40E2-A24E-C2032483D789}"/>
                  </a:ext>
                </a:extLst>
              </p:cNvPr>
              <p:cNvSpPr/>
              <p:nvPr/>
            </p:nvSpPr>
            <p:spPr>
              <a:xfrm>
                <a:off x="8683502" y="2389977"/>
                <a:ext cx="540000" cy="538691"/>
              </a:xfrm>
              <a:prstGeom prst="ellipse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1AED0800-2F24-40E2-A24E-C2032483D7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3502" y="2389977"/>
                <a:ext cx="540000" cy="538691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feld 57">
            <a:extLst>
              <a:ext uri="{FF2B5EF4-FFF2-40B4-BE49-F238E27FC236}">
                <a16:creationId xmlns:a16="http://schemas.microsoft.com/office/drawing/2014/main" id="{E7E7C1AD-95AC-49F5-99D0-F30E7BD7161D}"/>
              </a:ext>
            </a:extLst>
          </p:cNvPr>
          <p:cNvSpPr txBox="1"/>
          <p:nvPr/>
        </p:nvSpPr>
        <p:spPr>
          <a:xfrm>
            <a:off x="4413351" y="2481785"/>
            <a:ext cx="3253075" cy="40011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Clients </a:t>
            </a:r>
            <a:r>
              <a:rPr lang="de-DE" sz="2000" dirty="0" err="1"/>
              <a:t>return</a:t>
            </a:r>
            <a:r>
              <a:rPr lang="de-DE" sz="2000" dirty="0"/>
              <a:t> in same </a:t>
            </a:r>
            <a:r>
              <a:rPr lang="de-DE" sz="2000" dirty="0" err="1"/>
              <a:t>order</a:t>
            </a:r>
            <a:endParaRPr lang="de-DE" sz="2000" dirty="0"/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1704C5CC-F425-4540-B6CC-6BD85EC90AA9}"/>
              </a:ext>
            </a:extLst>
          </p:cNvPr>
          <p:cNvCxnSpPr>
            <a:cxnSpLocks/>
          </p:cNvCxnSpPr>
          <p:nvPr/>
        </p:nvCxnSpPr>
        <p:spPr>
          <a:xfrm flipH="1" flipV="1">
            <a:off x="2236750" y="5087387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EBBECC3D-C97A-4EC3-9003-5DCE575B0C33}"/>
              </a:ext>
            </a:extLst>
          </p:cNvPr>
          <p:cNvCxnSpPr>
            <a:cxnSpLocks/>
          </p:cNvCxnSpPr>
          <p:nvPr/>
        </p:nvCxnSpPr>
        <p:spPr>
          <a:xfrm flipV="1">
            <a:off x="2236749" y="5087387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676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Tree-based PRF – Worst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90E6C1F-95B3-460D-8F07-566676AA57EB}"/>
              </a:ext>
            </a:extLst>
          </p:cNvPr>
          <p:cNvSpPr/>
          <p:nvPr/>
        </p:nvSpPr>
        <p:spPr>
          <a:xfrm>
            <a:off x="2253173" y="5089877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E19069B-D78C-45BF-BCCD-2DA02FBAB523}"/>
              </a:ext>
            </a:extLst>
          </p:cNvPr>
          <p:cNvSpPr/>
          <p:nvPr/>
        </p:nvSpPr>
        <p:spPr>
          <a:xfrm>
            <a:off x="4371623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23" idx="1"/>
          </p:cNvCxnSpPr>
          <p:nvPr/>
        </p:nvCxnSpPr>
        <p:spPr>
          <a:xfrm>
            <a:off x="3148137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stCxn id="23" idx="4"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stCxn id="23" idx="4"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5939969" y="1679340"/>
            <a:ext cx="2822614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CD1A9F3-5569-46BA-A307-E94792038514}"/>
              </a:ext>
            </a:extLst>
          </p:cNvPr>
          <p:cNvCxnSpPr>
            <a:cxnSpLocks/>
          </p:cNvCxnSpPr>
          <p:nvPr/>
        </p:nvCxnSpPr>
        <p:spPr>
          <a:xfrm flipH="1" flipV="1">
            <a:off x="5669969" y="1140649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084A045-8CED-45D4-AE7C-0ACE80FE5CC7}"/>
              </a:ext>
            </a:extLst>
          </p:cNvPr>
          <p:cNvCxnSpPr>
            <a:cxnSpLocks/>
          </p:cNvCxnSpPr>
          <p:nvPr/>
        </p:nvCxnSpPr>
        <p:spPr>
          <a:xfrm flipV="1">
            <a:off x="5669968" y="1140649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DE98CEB-0D91-49FF-826C-8A23B267CA38}"/>
              </a:ext>
            </a:extLst>
          </p:cNvPr>
          <p:cNvCxnSpPr>
            <a:cxnSpLocks/>
          </p:cNvCxnSpPr>
          <p:nvPr/>
        </p:nvCxnSpPr>
        <p:spPr>
          <a:xfrm flipH="1" flipV="1">
            <a:off x="2878138" y="2407121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B6BDC0F6-7E57-440B-ABBE-9816151028FA}"/>
              </a:ext>
            </a:extLst>
          </p:cNvPr>
          <p:cNvCxnSpPr>
            <a:cxnSpLocks/>
          </p:cNvCxnSpPr>
          <p:nvPr/>
        </p:nvCxnSpPr>
        <p:spPr>
          <a:xfrm flipV="1">
            <a:off x="2878137" y="2407121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E16012B0-B19E-4938-99A2-8299AC61C201}"/>
              </a:ext>
            </a:extLst>
          </p:cNvPr>
          <p:cNvCxnSpPr>
            <a:cxnSpLocks/>
          </p:cNvCxnSpPr>
          <p:nvPr/>
        </p:nvCxnSpPr>
        <p:spPr>
          <a:xfrm flipH="1" flipV="1">
            <a:off x="4376176" y="3761256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918BACF7-5D06-429D-AFE8-FC1EF3620FA1}"/>
              </a:ext>
            </a:extLst>
          </p:cNvPr>
          <p:cNvCxnSpPr>
            <a:cxnSpLocks/>
          </p:cNvCxnSpPr>
          <p:nvPr/>
        </p:nvCxnSpPr>
        <p:spPr>
          <a:xfrm flipV="1">
            <a:off x="4376175" y="3761256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C6A5B87F-7A63-4847-B471-70E8D5028707}"/>
              </a:ext>
            </a:extLst>
          </p:cNvPr>
          <p:cNvCxnSpPr>
            <a:cxnSpLocks/>
          </p:cNvCxnSpPr>
          <p:nvPr/>
        </p:nvCxnSpPr>
        <p:spPr>
          <a:xfrm flipH="1" flipV="1">
            <a:off x="3522546" y="5098752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2FDF64DA-221E-4B30-8AFE-EEF4CD28E1F5}"/>
              </a:ext>
            </a:extLst>
          </p:cNvPr>
          <p:cNvCxnSpPr>
            <a:cxnSpLocks/>
          </p:cNvCxnSpPr>
          <p:nvPr/>
        </p:nvCxnSpPr>
        <p:spPr>
          <a:xfrm flipV="1">
            <a:off x="3522545" y="5098752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>
            <a:extLst>
              <a:ext uri="{FF2B5EF4-FFF2-40B4-BE49-F238E27FC236}">
                <a16:creationId xmlns:a16="http://schemas.microsoft.com/office/drawing/2014/main" id="{99A34CE9-7845-4A5D-BD56-73D0C0FB1780}"/>
              </a:ext>
            </a:extLst>
          </p:cNvPr>
          <p:cNvSpPr/>
          <p:nvPr/>
        </p:nvSpPr>
        <p:spPr>
          <a:xfrm>
            <a:off x="1424367" y="37669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FFA9359E-76F9-483D-9FE7-81941E6B6421}"/>
              </a:ext>
            </a:extLst>
          </p:cNvPr>
          <p:cNvCxnSpPr>
            <a:cxnSpLocks/>
          </p:cNvCxnSpPr>
          <p:nvPr/>
        </p:nvCxnSpPr>
        <p:spPr>
          <a:xfrm flipH="1" flipV="1">
            <a:off x="1424367" y="3803303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0AE110AB-5569-48AB-9246-4D6B1B0446D0}"/>
              </a:ext>
            </a:extLst>
          </p:cNvPr>
          <p:cNvCxnSpPr>
            <a:cxnSpLocks/>
          </p:cNvCxnSpPr>
          <p:nvPr/>
        </p:nvCxnSpPr>
        <p:spPr>
          <a:xfrm flipV="1">
            <a:off x="1424366" y="3803303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5DEF5930-E435-4DB6-A5DE-32B5D5402CE0}"/>
              </a:ext>
            </a:extLst>
          </p:cNvPr>
          <p:cNvCxnSpPr>
            <a:cxnSpLocks/>
          </p:cNvCxnSpPr>
          <p:nvPr/>
        </p:nvCxnSpPr>
        <p:spPr>
          <a:xfrm flipH="1" flipV="1">
            <a:off x="528811" y="5136993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9456D97A-F6B5-4F8C-88BF-FEF69FFDD317}"/>
              </a:ext>
            </a:extLst>
          </p:cNvPr>
          <p:cNvCxnSpPr>
            <a:cxnSpLocks/>
          </p:cNvCxnSpPr>
          <p:nvPr/>
        </p:nvCxnSpPr>
        <p:spPr>
          <a:xfrm flipV="1">
            <a:off x="528810" y="5136993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6B84891A-9054-485C-8226-233D925D7C43}"/>
              </a:ext>
            </a:extLst>
          </p:cNvPr>
          <p:cNvCxnSpPr>
            <a:cxnSpLocks/>
          </p:cNvCxnSpPr>
          <p:nvPr/>
        </p:nvCxnSpPr>
        <p:spPr>
          <a:xfrm flipH="1" flipV="1">
            <a:off x="6320189" y="5114159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B2DC1570-C847-4757-8FC5-8CC5DBA4DD60}"/>
              </a:ext>
            </a:extLst>
          </p:cNvPr>
          <p:cNvCxnSpPr>
            <a:cxnSpLocks/>
          </p:cNvCxnSpPr>
          <p:nvPr/>
        </p:nvCxnSpPr>
        <p:spPr>
          <a:xfrm flipV="1">
            <a:off x="6320188" y="5114159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B5A593CA-F426-4346-AA5B-BB882F8A596D}"/>
              </a:ext>
            </a:extLst>
          </p:cNvPr>
          <p:cNvCxnSpPr>
            <a:cxnSpLocks/>
          </p:cNvCxnSpPr>
          <p:nvPr/>
        </p:nvCxnSpPr>
        <p:spPr>
          <a:xfrm flipH="1" flipV="1">
            <a:off x="7204931" y="3803302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24E9B9FC-54CB-4D79-8595-D6F764CDF318}"/>
              </a:ext>
            </a:extLst>
          </p:cNvPr>
          <p:cNvCxnSpPr>
            <a:cxnSpLocks/>
          </p:cNvCxnSpPr>
          <p:nvPr/>
        </p:nvCxnSpPr>
        <p:spPr>
          <a:xfrm flipV="1">
            <a:off x="7204930" y="3803302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503EC6A4-0F16-4CBA-92F5-F1DC2FB5B749}"/>
              </a:ext>
            </a:extLst>
          </p:cNvPr>
          <p:cNvCxnSpPr>
            <a:cxnSpLocks/>
          </p:cNvCxnSpPr>
          <p:nvPr/>
        </p:nvCxnSpPr>
        <p:spPr>
          <a:xfrm flipH="1" flipV="1">
            <a:off x="10181835" y="3803302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555C2555-4CFC-4261-92FF-91F142B25A03}"/>
              </a:ext>
            </a:extLst>
          </p:cNvPr>
          <p:cNvCxnSpPr>
            <a:cxnSpLocks/>
          </p:cNvCxnSpPr>
          <p:nvPr/>
        </p:nvCxnSpPr>
        <p:spPr>
          <a:xfrm flipV="1">
            <a:off x="10181834" y="3803302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AAAABB33-9178-4C8C-A04B-FFCD0EC5C079}"/>
              </a:ext>
            </a:extLst>
          </p:cNvPr>
          <p:cNvCxnSpPr>
            <a:cxnSpLocks/>
          </p:cNvCxnSpPr>
          <p:nvPr/>
        </p:nvCxnSpPr>
        <p:spPr>
          <a:xfrm flipH="1" flipV="1">
            <a:off x="9303542" y="5098752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C323A0D6-FC1C-4F33-944B-0442D7D1344B}"/>
              </a:ext>
            </a:extLst>
          </p:cNvPr>
          <p:cNvCxnSpPr>
            <a:cxnSpLocks/>
          </p:cNvCxnSpPr>
          <p:nvPr/>
        </p:nvCxnSpPr>
        <p:spPr>
          <a:xfrm flipV="1">
            <a:off x="9303541" y="5098752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llipse 108">
            <a:extLst>
              <a:ext uri="{FF2B5EF4-FFF2-40B4-BE49-F238E27FC236}">
                <a16:creationId xmlns:a16="http://schemas.microsoft.com/office/drawing/2014/main" id="{B751C580-6BBB-4534-8BAA-2C42F15288A7}"/>
              </a:ext>
            </a:extLst>
          </p:cNvPr>
          <p:cNvSpPr/>
          <p:nvPr/>
        </p:nvSpPr>
        <p:spPr>
          <a:xfrm>
            <a:off x="8658702" y="241331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Textfeld 109">
                <a:extLst>
                  <a:ext uri="{FF2B5EF4-FFF2-40B4-BE49-F238E27FC236}">
                    <a16:creationId xmlns:a16="http://schemas.microsoft.com/office/drawing/2014/main" id="{5265C63F-2CFB-46CB-81F0-0FA65C49B79C}"/>
                  </a:ext>
                </a:extLst>
              </p:cNvPr>
              <p:cNvSpPr txBox="1"/>
              <p:nvPr/>
            </p:nvSpPr>
            <p:spPr>
              <a:xfrm>
                <a:off x="3035142" y="6065836"/>
                <a:ext cx="5809652" cy="53848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Max. Memory </a:t>
                </a:r>
                <a:r>
                  <a:rPr lang="de-DE" sz="2000" dirty="0" err="1"/>
                  <a:t>Consumption</a:t>
                </a:r>
                <a:r>
                  <a:rPr lang="de-DE" sz="2000" dirty="0"/>
                  <a:t>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𝑛𝑢𝑚𝑏𝑒𝑟𝑇𝑖𝑐𝑘𝑒𝑡𝑠</m:t>
                        </m:r>
                      </m:num>
                      <m:den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de-DE" sz="2000" dirty="0"/>
              </a:p>
            </p:txBody>
          </p:sp>
        </mc:Choice>
        <mc:Fallback>
          <p:sp>
            <p:nvSpPr>
              <p:cNvPr id="110" name="Textfeld 109">
                <a:extLst>
                  <a:ext uri="{FF2B5EF4-FFF2-40B4-BE49-F238E27FC236}">
                    <a16:creationId xmlns:a16="http://schemas.microsoft.com/office/drawing/2014/main" id="{5265C63F-2CFB-46CB-81F0-0FA65C49B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142" y="6065836"/>
                <a:ext cx="5809652" cy="538481"/>
              </a:xfrm>
              <a:prstGeom prst="rect">
                <a:avLst/>
              </a:prstGeom>
              <a:blipFill>
                <a:blip r:embed="rId4"/>
                <a:stretch>
                  <a:fillRect l="-1153" b="-7865"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Gerader Verbinder 111">
            <a:extLst>
              <a:ext uri="{FF2B5EF4-FFF2-40B4-BE49-F238E27FC236}">
                <a16:creationId xmlns:a16="http://schemas.microsoft.com/office/drawing/2014/main" id="{CB6DE721-CE92-4EC2-A913-9E9DC3675C9E}"/>
              </a:ext>
            </a:extLst>
          </p:cNvPr>
          <p:cNvCxnSpPr>
            <a:cxnSpLocks/>
          </p:cNvCxnSpPr>
          <p:nvPr/>
        </p:nvCxnSpPr>
        <p:spPr>
          <a:xfrm flipH="1" flipV="1">
            <a:off x="8654022" y="2442127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605056A3-7316-43A8-B114-8A1AC62D2524}"/>
              </a:ext>
            </a:extLst>
          </p:cNvPr>
          <p:cNvCxnSpPr>
            <a:cxnSpLocks/>
          </p:cNvCxnSpPr>
          <p:nvPr/>
        </p:nvCxnSpPr>
        <p:spPr>
          <a:xfrm flipV="1">
            <a:off x="8654021" y="2442127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feld 113">
            <a:extLst>
              <a:ext uri="{FF2B5EF4-FFF2-40B4-BE49-F238E27FC236}">
                <a16:creationId xmlns:a16="http://schemas.microsoft.com/office/drawing/2014/main" id="{5497DA1B-1920-4C0F-A204-8924407ED196}"/>
              </a:ext>
            </a:extLst>
          </p:cNvPr>
          <p:cNvSpPr txBox="1"/>
          <p:nvPr/>
        </p:nvSpPr>
        <p:spPr>
          <a:xfrm>
            <a:off x="4413351" y="2481785"/>
            <a:ext cx="3253075" cy="40011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Every </a:t>
            </a:r>
            <a:r>
              <a:rPr lang="de-DE" sz="2000" dirty="0" err="1"/>
              <a:t>second</a:t>
            </a:r>
            <a:r>
              <a:rPr lang="de-DE" sz="2000" dirty="0"/>
              <a:t> </a:t>
            </a:r>
            <a:r>
              <a:rPr lang="de-DE" sz="2000" dirty="0" err="1"/>
              <a:t>client</a:t>
            </a:r>
            <a:r>
              <a:rPr lang="de-DE" sz="2000" dirty="0"/>
              <a:t> </a:t>
            </a:r>
            <a:r>
              <a:rPr lang="de-DE" sz="2000" dirty="0" err="1"/>
              <a:t>returns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206927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My task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A90E6C1F-95B3-460D-8F07-566676AA57EB}"/>
                  </a:ext>
                </a:extLst>
              </p:cNvPr>
              <p:cNvSpPr/>
              <p:nvPr/>
            </p:nvSpPr>
            <p:spPr>
              <a:xfrm>
                <a:off x="2253173" y="5089877"/>
                <a:ext cx="540000" cy="538691"/>
              </a:xfrm>
              <a:prstGeom prst="ellipse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001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A90E6C1F-95B3-460D-8F07-566676AA57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3173" y="5089877"/>
                <a:ext cx="540000" cy="538691"/>
              </a:xfrm>
              <a:prstGeom prst="ellipse">
                <a:avLst/>
              </a:prstGeom>
              <a:blipFill>
                <a:blip r:embed="rId4"/>
                <a:stretch>
                  <a:fillRect l="-8889"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9165B29-B074-4CC3-971C-8E59F58F4815}"/>
              </a:ext>
            </a:extLst>
          </p:cNvPr>
          <p:cNvSpPr/>
          <p:nvPr/>
        </p:nvSpPr>
        <p:spPr>
          <a:xfrm>
            <a:off x="1414482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  <a:endCxn id="22" idx="7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114" idx="1"/>
          </p:cNvCxnSpPr>
          <p:nvPr/>
        </p:nvCxnSpPr>
        <p:spPr>
          <a:xfrm>
            <a:off x="3148137" y="2936935"/>
            <a:ext cx="1296768" cy="8943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stCxn id="22" idx="4"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stCxn id="22" idx="4"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endCxn id="115" idx="1"/>
          </p:cNvCxnSpPr>
          <p:nvPr/>
        </p:nvCxnSpPr>
        <p:spPr>
          <a:xfrm>
            <a:off x="5975062" y="1718127"/>
            <a:ext cx="2787521" cy="750739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CD1A9F3-5569-46BA-A307-E94792038514}"/>
              </a:ext>
            </a:extLst>
          </p:cNvPr>
          <p:cNvCxnSpPr>
            <a:cxnSpLocks/>
          </p:cNvCxnSpPr>
          <p:nvPr/>
        </p:nvCxnSpPr>
        <p:spPr>
          <a:xfrm flipH="1" flipV="1">
            <a:off x="5669969" y="1140649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084A045-8CED-45D4-AE7C-0ACE80FE5CC7}"/>
              </a:ext>
            </a:extLst>
          </p:cNvPr>
          <p:cNvCxnSpPr>
            <a:cxnSpLocks/>
          </p:cNvCxnSpPr>
          <p:nvPr/>
        </p:nvCxnSpPr>
        <p:spPr>
          <a:xfrm flipV="1">
            <a:off x="5669968" y="1140649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DE98CEB-0D91-49FF-826C-8A23B267CA38}"/>
              </a:ext>
            </a:extLst>
          </p:cNvPr>
          <p:cNvCxnSpPr>
            <a:cxnSpLocks/>
          </p:cNvCxnSpPr>
          <p:nvPr/>
        </p:nvCxnSpPr>
        <p:spPr>
          <a:xfrm flipH="1" flipV="1">
            <a:off x="2878138" y="2407121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B6BDC0F6-7E57-440B-ABBE-9816151028FA}"/>
              </a:ext>
            </a:extLst>
          </p:cNvPr>
          <p:cNvCxnSpPr>
            <a:cxnSpLocks/>
          </p:cNvCxnSpPr>
          <p:nvPr/>
        </p:nvCxnSpPr>
        <p:spPr>
          <a:xfrm flipV="1">
            <a:off x="2878137" y="2407121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9C1C1BFB-ED90-42EC-BEB6-659E60717850}"/>
              </a:ext>
            </a:extLst>
          </p:cNvPr>
          <p:cNvCxnSpPr>
            <a:cxnSpLocks/>
          </p:cNvCxnSpPr>
          <p:nvPr/>
        </p:nvCxnSpPr>
        <p:spPr>
          <a:xfrm flipH="1" flipV="1">
            <a:off x="1407980" y="3761257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A46DFCEB-8F1E-4F56-A4D3-18C5D9BE96EA}"/>
              </a:ext>
            </a:extLst>
          </p:cNvPr>
          <p:cNvCxnSpPr>
            <a:cxnSpLocks/>
          </p:cNvCxnSpPr>
          <p:nvPr/>
        </p:nvCxnSpPr>
        <p:spPr>
          <a:xfrm flipV="1">
            <a:off x="1407979" y="3761257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EBF1A244-66C4-49A7-BDA9-498D8418CB2B}"/>
              </a:ext>
            </a:extLst>
          </p:cNvPr>
          <p:cNvCxnSpPr>
            <a:cxnSpLocks/>
          </p:cNvCxnSpPr>
          <p:nvPr/>
        </p:nvCxnSpPr>
        <p:spPr>
          <a:xfrm flipH="1" flipV="1">
            <a:off x="535618" y="5087387"/>
            <a:ext cx="540001" cy="5298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C400E990-003A-41EA-B5FD-FAC1FDC8671A}"/>
              </a:ext>
            </a:extLst>
          </p:cNvPr>
          <p:cNvCxnSpPr>
            <a:cxnSpLocks/>
          </p:cNvCxnSpPr>
          <p:nvPr/>
        </p:nvCxnSpPr>
        <p:spPr>
          <a:xfrm flipV="1">
            <a:off x="535617" y="5087387"/>
            <a:ext cx="540001" cy="5298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3A1C09EF-CC9F-45CC-9C90-21ABDAF2518D}"/>
              </a:ext>
            </a:extLst>
          </p:cNvPr>
          <p:cNvSpPr/>
          <p:nvPr/>
        </p:nvSpPr>
        <p:spPr>
          <a:xfrm>
            <a:off x="2036041" y="2209154"/>
            <a:ext cx="7788812" cy="3774428"/>
          </a:xfrm>
          <a:custGeom>
            <a:avLst/>
            <a:gdLst>
              <a:gd name="connsiteX0" fmla="*/ 4226740 w 8368060"/>
              <a:gd name="connsiteY0" fmla="*/ 608541 h 3985088"/>
              <a:gd name="connsiteX1" fmla="*/ 8239940 w 8368060"/>
              <a:gd name="connsiteY1" fmla="*/ 24341 h 3985088"/>
              <a:gd name="connsiteX2" fmla="*/ 7135040 w 8368060"/>
              <a:gd name="connsiteY2" fmla="*/ 1192741 h 3985088"/>
              <a:gd name="connsiteX3" fmla="*/ 4734740 w 8368060"/>
              <a:gd name="connsiteY3" fmla="*/ 1637241 h 3985088"/>
              <a:gd name="connsiteX4" fmla="*/ 1204140 w 8368060"/>
              <a:gd name="connsiteY4" fmla="*/ 3491441 h 3985088"/>
              <a:gd name="connsiteX5" fmla="*/ 188140 w 8368060"/>
              <a:gd name="connsiteY5" fmla="*/ 3961341 h 3985088"/>
              <a:gd name="connsiteX6" fmla="*/ 416740 w 8368060"/>
              <a:gd name="connsiteY6" fmla="*/ 2945341 h 3985088"/>
              <a:gd name="connsiteX7" fmla="*/ 4226740 w 8368060"/>
              <a:gd name="connsiteY7" fmla="*/ 608541 h 398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68060" h="3985088">
                <a:moveTo>
                  <a:pt x="4226740" y="608541"/>
                </a:moveTo>
                <a:cubicBezTo>
                  <a:pt x="5530607" y="121708"/>
                  <a:pt x="7755224" y="-73026"/>
                  <a:pt x="8239940" y="24341"/>
                </a:cubicBezTo>
                <a:cubicBezTo>
                  <a:pt x="8724656" y="121708"/>
                  <a:pt x="7719240" y="923924"/>
                  <a:pt x="7135040" y="1192741"/>
                </a:cubicBezTo>
                <a:cubicBezTo>
                  <a:pt x="6550840" y="1461558"/>
                  <a:pt x="5723223" y="1254124"/>
                  <a:pt x="4734740" y="1637241"/>
                </a:cubicBezTo>
                <a:cubicBezTo>
                  <a:pt x="3746257" y="2020358"/>
                  <a:pt x="1961907" y="3104091"/>
                  <a:pt x="1204140" y="3491441"/>
                </a:cubicBezTo>
                <a:cubicBezTo>
                  <a:pt x="446373" y="3878791"/>
                  <a:pt x="319373" y="4052358"/>
                  <a:pt x="188140" y="3961341"/>
                </a:cubicBezTo>
                <a:cubicBezTo>
                  <a:pt x="56907" y="3870324"/>
                  <a:pt x="-256360" y="3499908"/>
                  <a:pt x="416740" y="2945341"/>
                </a:cubicBezTo>
                <a:cubicBezTo>
                  <a:pt x="1089840" y="2390774"/>
                  <a:pt x="2922873" y="1095374"/>
                  <a:pt x="4226740" y="608541"/>
                </a:cubicBezTo>
                <a:close/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16EF6A42-94EC-4603-873E-C1BDC18A07F3}"/>
              </a:ext>
            </a:extLst>
          </p:cNvPr>
          <p:cNvSpPr txBox="1"/>
          <p:nvPr/>
        </p:nvSpPr>
        <p:spPr>
          <a:xfrm>
            <a:off x="8540882" y="1018902"/>
            <a:ext cx="3428274" cy="10156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b="1" dirty="0"/>
              <a:t>Memory </a:t>
            </a:r>
            <a:r>
              <a:rPr lang="de-DE" sz="2000" b="1" dirty="0" err="1"/>
              <a:t>efficient</a:t>
            </a:r>
            <a:r>
              <a:rPr lang="de-DE" sz="2000" b="1" dirty="0"/>
              <a:t> </a:t>
            </a:r>
            <a:r>
              <a:rPr lang="de-DE" sz="2000" b="1" dirty="0" err="1"/>
              <a:t>data</a:t>
            </a:r>
            <a:r>
              <a:rPr lang="de-DE" sz="2000" b="1" dirty="0"/>
              <a:t> </a:t>
            </a:r>
            <a:r>
              <a:rPr lang="de-DE" sz="2000" b="1" dirty="0" err="1"/>
              <a:t>structure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store</a:t>
            </a:r>
            <a:r>
              <a:rPr lang="de-DE" sz="2000" dirty="0"/>
              <a:t> </a:t>
            </a:r>
            <a:r>
              <a:rPr lang="de-DE" sz="2000" dirty="0" err="1"/>
              <a:t>roots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remaining</a:t>
            </a:r>
            <a:r>
              <a:rPr lang="de-DE" sz="2000" dirty="0"/>
              <a:t> </a:t>
            </a:r>
            <a:r>
              <a:rPr lang="de-DE" sz="2000" dirty="0" err="1"/>
              <a:t>subtrees</a:t>
            </a:r>
            <a:endParaRPr lang="de-DE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Ellipse 113">
                <a:extLst>
                  <a:ext uri="{FF2B5EF4-FFF2-40B4-BE49-F238E27FC236}">
                    <a16:creationId xmlns:a16="http://schemas.microsoft.com/office/drawing/2014/main" id="{1C8B2BF2-17EF-4E3B-AF9F-1048D8E0F7EF}"/>
                  </a:ext>
                </a:extLst>
              </p:cNvPr>
              <p:cNvSpPr/>
              <p:nvPr/>
            </p:nvSpPr>
            <p:spPr>
              <a:xfrm>
                <a:off x="4365824" y="3752380"/>
                <a:ext cx="540000" cy="538691"/>
              </a:xfrm>
              <a:prstGeom prst="ellipse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4" name="Ellipse 113">
                <a:extLst>
                  <a:ext uri="{FF2B5EF4-FFF2-40B4-BE49-F238E27FC236}">
                    <a16:creationId xmlns:a16="http://schemas.microsoft.com/office/drawing/2014/main" id="{1C8B2BF2-17EF-4E3B-AF9F-1048D8E0F7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824" y="3752380"/>
                <a:ext cx="540000" cy="538691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1AED0800-2F24-40E2-A24E-C2032483D789}"/>
                  </a:ext>
                </a:extLst>
              </p:cNvPr>
              <p:cNvSpPr/>
              <p:nvPr/>
            </p:nvSpPr>
            <p:spPr>
              <a:xfrm>
                <a:off x="8683502" y="2389977"/>
                <a:ext cx="540000" cy="538691"/>
              </a:xfrm>
              <a:prstGeom prst="ellipse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1AED0800-2F24-40E2-A24E-C2032483D7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3502" y="2389977"/>
                <a:ext cx="540000" cy="538691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2403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403FB45-4103-4397-8169-183A6B2C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FC73E6-8D2F-4A4C-B104-E6B4DE76D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348839-1B9A-4974-8140-1D2665B93D8C}"/>
              </a:ext>
            </a:extLst>
          </p:cNvPr>
          <p:cNvSpPr txBox="1"/>
          <p:nvPr/>
        </p:nvSpPr>
        <p:spPr>
          <a:xfrm>
            <a:off x="3607337" y="2967335"/>
            <a:ext cx="4977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b="1" dirty="0"/>
              <a:t>Implementation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4225505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Requirements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de-DE"/>
              <a:t>programming </a:t>
            </a:r>
            <a:r>
              <a:rPr lang="de-DE" dirty="0" err="1"/>
              <a:t>language</a:t>
            </a:r>
            <a:r>
              <a:rPr lang="de-DE" dirty="0"/>
              <a:t>: 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sym typeface="Wingdings" panose="05000000000000000000" pitchFamily="2" charset="2"/>
              </a:rPr>
              <a:t>Integration </a:t>
            </a:r>
            <a:r>
              <a:rPr lang="de-DE" sz="2000" dirty="0" err="1">
                <a:sym typeface="Wingdings" panose="05000000000000000000" pitchFamily="2" charset="2"/>
              </a:rPr>
              <a:t>into</a:t>
            </a:r>
            <a:r>
              <a:rPr lang="de-DE" sz="2000" dirty="0">
                <a:sym typeface="Wingdings" panose="05000000000000000000" pitchFamily="2" charset="2"/>
              </a:rPr>
              <a:t> OpenSSL</a:t>
            </a:r>
          </a:p>
          <a:p>
            <a:pPr marL="457200" lvl="1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Minimize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memory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consumption</a:t>
            </a:r>
            <a:endParaRPr lang="de-DE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>
                <a:sym typeface="Wingdings" panose="05000000000000000000" pitchFamily="2" charset="2"/>
              </a:rPr>
              <a:t>Though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acceptable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run</a:t>
            </a:r>
            <a:r>
              <a:rPr lang="de-DE" sz="2000" dirty="0">
                <a:sym typeface="Wingdings" panose="05000000000000000000" pitchFamily="2" charset="2"/>
              </a:rPr>
              <a:t>-time</a:t>
            </a:r>
            <a:endParaRPr lang="de-DE" sz="24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Memory </a:t>
            </a:r>
            <a:r>
              <a:rPr lang="de-DE" dirty="0" err="1">
                <a:sym typeface="Wingdings" panose="05000000000000000000" pitchFamily="2" charset="2"/>
              </a:rPr>
              <a:t>consumption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secret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key</a:t>
            </a:r>
            <a:endParaRPr lang="de-DE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>
                <a:sym typeface="Wingdings" panose="05000000000000000000" pitchFamily="2" charset="2"/>
              </a:rPr>
              <a:t>Confirm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estimations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paper</a:t>
            </a:r>
            <a:endParaRPr lang="de-DE" sz="20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3140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Challenges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language</a:t>
            </a:r>
            <a:r>
              <a:rPr lang="de-DE" dirty="0"/>
              <a:t> 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mangement</a:t>
            </a:r>
            <a:r>
              <a:rPr lang="de-DE" dirty="0"/>
              <a:t> on </a:t>
            </a:r>
            <a:r>
              <a:rPr lang="de-DE" dirty="0" err="1"/>
              <a:t>your</a:t>
            </a:r>
            <a:r>
              <a:rPr lang="de-DE" dirty="0"/>
              <a:t> own (</a:t>
            </a: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leaks</a:t>
            </a:r>
            <a:r>
              <a:rPr lang="de-DE" dirty="0"/>
              <a:t>, …)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 </a:t>
            </a:r>
            <a:r>
              <a:rPr lang="de-DE" dirty="0" err="1"/>
              <a:t>advantage</a:t>
            </a:r>
            <a:r>
              <a:rPr lang="de-DE" dirty="0"/>
              <a:t>: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overhead</a:t>
            </a:r>
            <a:r>
              <a:rPr lang="de-DE" dirty="0"/>
              <a:t> in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OO </a:t>
            </a:r>
            <a:r>
              <a:rPr lang="de-DE" dirty="0" err="1"/>
              <a:t>programming</a:t>
            </a:r>
            <a:r>
              <a:rPr lang="de-DE" dirty="0"/>
              <a:t> </a:t>
            </a:r>
            <a:r>
              <a:rPr lang="de-DE" dirty="0" err="1"/>
              <a:t>languages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endParaRPr lang="de-DE" dirty="0"/>
          </a:p>
          <a:p>
            <a:r>
              <a:rPr lang="de-DE" dirty="0"/>
              <a:t>Trade-off: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-time</a:t>
            </a:r>
          </a:p>
          <a:p>
            <a:endParaRPr lang="de-DE" dirty="0"/>
          </a:p>
          <a:p>
            <a:r>
              <a:rPr lang="de-DE" dirty="0"/>
              <a:t>Memory </a:t>
            </a:r>
            <a:r>
              <a:rPr lang="de-DE" dirty="0" err="1"/>
              <a:t>behaviour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Software and hardware-</a:t>
            </a:r>
            <a:r>
              <a:rPr lang="de-DE" dirty="0" err="1"/>
              <a:t>dependant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Security relevant </a:t>
            </a:r>
            <a:r>
              <a:rPr lang="de-DE" dirty="0" err="1"/>
              <a:t>issues</a:t>
            </a:r>
            <a:r>
              <a:rPr lang="de-DE" dirty="0"/>
              <a:t>  (e.g. </a:t>
            </a:r>
            <a:r>
              <a:rPr lang="de-DE" dirty="0" err="1"/>
              <a:t>overwrite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parts</a:t>
            </a:r>
            <a:r>
              <a:rPr lang="de-DE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2881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5B2EE1-2891-4573-B0C7-9AC564F31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104DA15-6B09-4031-9EA5-842F0D2E60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elle 4">
                <a:extLst>
                  <a:ext uri="{FF2B5EF4-FFF2-40B4-BE49-F238E27FC236}">
                    <a16:creationId xmlns:a16="http://schemas.microsoft.com/office/drawing/2014/main" id="{B3100172-6352-4F4D-B1C8-4BB7B9171F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2321360"/>
                  </p:ext>
                </p:extLst>
              </p:nvPr>
            </p:nvGraphicFramePr>
            <p:xfrm>
              <a:off x="234949" y="1028700"/>
              <a:ext cx="11185527" cy="5356307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096269">
                      <a:extLst>
                        <a:ext uri="{9D8B030D-6E8A-4147-A177-3AD203B41FA5}">
                          <a16:colId xmlns:a16="http://schemas.microsoft.com/office/drawing/2014/main" val="2126298899"/>
                        </a:ext>
                      </a:extLst>
                    </a:gridCol>
                    <a:gridCol w="3969098">
                      <a:extLst>
                        <a:ext uri="{9D8B030D-6E8A-4147-A177-3AD203B41FA5}">
                          <a16:colId xmlns:a16="http://schemas.microsoft.com/office/drawing/2014/main" val="3909114081"/>
                        </a:ext>
                      </a:extLst>
                    </a:gridCol>
                    <a:gridCol w="2542233">
                      <a:extLst>
                        <a:ext uri="{9D8B030D-6E8A-4147-A177-3AD203B41FA5}">
                          <a16:colId xmlns:a16="http://schemas.microsoft.com/office/drawing/2014/main" val="4239140504"/>
                        </a:ext>
                      </a:extLst>
                    </a:gridCol>
                    <a:gridCol w="2577927">
                      <a:extLst>
                        <a:ext uri="{9D8B030D-6E8A-4147-A177-3AD203B41FA5}">
                          <a16:colId xmlns:a16="http://schemas.microsoft.com/office/drawing/2014/main" val="2858315708"/>
                        </a:ext>
                      </a:extLst>
                    </a:gridCol>
                  </a:tblGrid>
                  <a:tr h="908601">
                    <a:tc>
                      <a:txBody>
                        <a:bodyPr/>
                        <a:lstStyle/>
                        <a:p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/>
                            <a:t>Array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 err="1"/>
                            <a:t>Linked</a:t>
                          </a:r>
                          <a:r>
                            <a:rPr lang="de-DE" sz="2800" dirty="0"/>
                            <a:t> List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 err="1"/>
                            <a:t>HashTable</a:t>
                          </a:r>
                          <a:endParaRPr lang="de-DE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364306"/>
                      </a:ext>
                    </a:extLst>
                  </a:tr>
                  <a:tr h="2152378">
                    <a:tc>
                      <a:txBody>
                        <a:bodyPr/>
                        <a:lstStyle/>
                        <a:p>
                          <a:r>
                            <a:rPr lang="de-DE" sz="2400" dirty="0"/>
                            <a:t>Advantage</a:t>
                          </a:r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Tx/>
                            <a:buChar char="-"/>
                          </a:pPr>
                          <a:r>
                            <a:rPr lang="de-DE" sz="2000" dirty="0"/>
                            <a:t>no additional </a:t>
                          </a:r>
                          <a:r>
                            <a:rPr lang="de-DE" sz="2000" dirty="0" err="1"/>
                            <a:t>overhead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for</a:t>
                          </a:r>
                          <a:r>
                            <a:rPr lang="de-DE" sz="2000" dirty="0"/>
                            <a:t> DS</a:t>
                          </a:r>
                        </a:p>
                        <a:p>
                          <a:pPr marL="0" indent="0">
                            <a:buFontTx/>
                            <a:buNone/>
                          </a:pPr>
                          <a:r>
                            <a:rPr lang="de-DE" sz="2800" dirty="0"/>
                            <a:t>-   </a:t>
                          </a:r>
                          <a:r>
                            <a:rPr lang="de-DE" sz="2000" dirty="0" err="1"/>
                            <a:t>Sorted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array</a:t>
                          </a:r>
                          <a:r>
                            <a:rPr lang="de-DE" sz="2000" dirty="0"/>
                            <a:t>:</a:t>
                          </a:r>
                          <a:r>
                            <a:rPr lang="de-DE" sz="2000" baseline="0" dirty="0"/>
                            <a:t> Search</a:t>
                          </a:r>
                          <a:r>
                            <a:rPr lang="de-DE" sz="20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de-DE" sz="200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de-DE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de-DE" sz="2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DE" sz="2000" i="0" smtClean="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de-DE" sz="200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func>
                                </m:e>
                              </m:d>
                            </m:oMath>
                          </a14:m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Tx/>
                            <a:buChar char="-"/>
                          </a:pPr>
                          <a:r>
                            <a:rPr lang="de-DE" sz="2000" dirty="0"/>
                            <a:t>Dynamic </a:t>
                          </a:r>
                          <a:r>
                            <a:rPr lang="de-DE" sz="2000" dirty="0" err="1"/>
                            <a:t>data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structure</a:t>
                          </a:r>
                          <a:endParaRPr lang="de-DE" sz="2000" dirty="0"/>
                        </a:p>
                        <a:p>
                          <a:pPr marL="342900" indent="-342900">
                            <a:buFontTx/>
                            <a:buChar char="-"/>
                          </a:pPr>
                          <a:endParaRPr lang="de-DE" sz="2000" dirty="0"/>
                        </a:p>
                        <a:p>
                          <a:pPr marL="0" indent="0">
                            <a:buFontTx/>
                            <a:buNone/>
                          </a:pPr>
                          <a:r>
                            <a:rPr lang="de-DE" sz="2000" dirty="0"/>
                            <a:t>-     Easy </a:t>
                          </a:r>
                          <a:r>
                            <a:rPr lang="de-DE" sz="2000" dirty="0" err="1"/>
                            <a:t>to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implement</a:t>
                          </a:r>
                          <a:endParaRPr lang="de-D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/>
                            <a:t>- </a:t>
                          </a:r>
                          <a:r>
                            <a:rPr lang="de-DE" sz="2000" dirty="0"/>
                            <a:t>Fast </a:t>
                          </a:r>
                          <a:r>
                            <a:rPr lang="de-DE" sz="2000" dirty="0" err="1"/>
                            <a:t>operations</a:t>
                          </a:r>
                          <a:r>
                            <a:rPr lang="de-DE" sz="2000" dirty="0"/>
                            <a:t> (</a:t>
                          </a:r>
                          <a:r>
                            <a:rPr lang="de-DE" sz="2000" dirty="0" err="1"/>
                            <a:t>add</a:t>
                          </a:r>
                          <a:r>
                            <a:rPr lang="de-DE" sz="2000" dirty="0"/>
                            <a:t>/</a:t>
                          </a:r>
                          <a:r>
                            <a:rPr lang="de-DE" sz="2000" dirty="0" err="1"/>
                            <a:t>delete</a:t>
                          </a:r>
                          <a:r>
                            <a:rPr lang="de-DE" sz="2000" dirty="0"/>
                            <a:t>/</a:t>
                          </a:r>
                          <a:r>
                            <a:rPr lang="de-DE" sz="2000" dirty="0" err="1"/>
                            <a:t>search</a:t>
                          </a:r>
                          <a:r>
                            <a:rPr lang="de-DE" sz="2000" dirty="0"/>
                            <a:t>)</a:t>
                          </a:r>
                          <a:endParaRPr lang="de-DE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0780030"/>
                      </a:ext>
                    </a:extLst>
                  </a:tr>
                  <a:tr h="2295328">
                    <a:tc>
                      <a:txBody>
                        <a:bodyPr/>
                        <a:lstStyle/>
                        <a:p>
                          <a:r>
                            <a:rPr lang="de-DE" sz="2400" dirty="0" err="1"/>
                            <a:t>Disadvantage</a:t>
                          </a:r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Tx/>
                            <a:buChar char="-"/>
                          </a:pPr>
                          <a:r>
                            <a:rPr lang="de-DE" sz="2000" dirty="0" err="1"/>
                            <a:t>fixed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size</a:t>
                          </a:r>
                          <a:endParaRPr lang="de-DE" sz="2000" dirty="0"/>
                        </a:p>
                        <a:p>
                          <a:pPr marL="800100" lvl="1" indent="-342900">
                            <a:buFont typeface="Wingdings" panose="05000000000000000000" pitchFamily="2" charset="2"/>
                            <a:buChar char="§"/>
                          </a:pPr>
                          <a:r>
                            <a:rPr lang="de-DE" sz="2000" dirty="0"/>
                            <a:t>Expensive </a:t>
                          </a:r>
                          <a:r>
                            <a:rPr lang="de-DE" sz="2000" dirty="0" err="1"/>
                            <a:t>re</a:t>
                          </a:r>
                          <a:r>
                            <a:rPr lang="de-DE" sz="2000" dirty="0"/>
                            <a:t>-/</a:t>
                          </a:r>
                          <a:r>
                            <a:rPr lang="de-DE" sz="2000" dirty="0" err="1"/>
                            <a:t>deallocation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of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memory</a:t>
                          </a:r>
                          <a:endParaRPr lang="de-DE" sz="2000" dirty="0"/>
                        </a:p>
                        <a:p>
                          <a:pPr marL="800100" lvl="1" indent="-342900">
                            <a:buFont typeface="Wingdings" panose="05000000000000000000" pitchFamily="2" charset="2"/>
                            <a:buChar char="§"/>
                          </a:pPr>
                          <a:r>
                            <a:rPr lang="de-DE" sz="2000" dirty="0"/>
                            <a:t>Management </a:t>
                          </a:r>
                          <a:r>
                            <a:rPr lang="de-DE" sz="2000" dirty="0" err="1"/>
                            <a:t>overhead</a:t>
                          </a:r>
                          <a:endParaRPr lang="de-DE" sz="1800" dirty="0"/>
                        </a:p>
                        <a:p>
                          <a:pPr marL="342900" indent="-342900">
                            <a:buFontTx/>
                            <a:buChar char="-"/>
                          </a:pPr>
                          <a:endParaRPr lang="de-DE" sz="2000" dirty="0"/>
                        </a:p>
                        <a:p>
                          <a:pPr marL="0" indent="0">
                            <a:buFontTx/>
                            <a:buNone/>
                          </a:pPr>
                          <a:endParaRPr lang="de-D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000" dirty="0"/>
                            <a:t>- Search</a:t>
                          </a:r>
                          <a:r>
                            <a:rPr lang="de-DE" sz="2000" baseline="0" dirty="0"/>
                            <a:t> : </a:t>
                          </a:r>
                          <a14:m>
                            <m:oMath xmlns:m="http://schemas.openxmlformats.org/officeDocument/2006/math">
                              <m:r>
                                <a:rPr lang="de-DE" sz="200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de-DE" sz="200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de-DE" sz="200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de-DE" sz="20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indent="-457200">
                            <a:buFontTx/>
                            <a:buChar char="-"/>
                          </a:pPr>
                          <a:r>
                            <a:rPr lang="de-DE" sz="2000" dirty="0"/>
                            <a:t>Fixed </a:t>
                          </a:r>
                          <a:r>
                            <a:rPr lang="de-DE" sz="2000" dirty="0" err="1"/>
                            <a:t>size</a:t>
                          </a:r>
                          <a:endParaRPr lang="de-DE" sz="2000" dirty="0"/>
                        </a:p>
                        <a:p>
                          <a:pPr marL="457200" indent="-457200">
                            <a:buFontTx/>
                            <a:buChar char="-"/>
                          </a:pPr>
                          <a:r>
                            <a:rPr lang="de-DE" sz="2000" dirty="0"/>
                            <a:t>Memory </a:t>
                          </a:r>
                          <a:r>
                            <a:rPr lang="de-DE" sz="2000" dirty="0" err="1"/>
                            <a:t>overhed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to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avoid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collisions</a:t>
                          </a:r>
                          <a:r>
                            <a:rPr lang="de-DE" sz="2000" dirty="0"/>
                            <a:t> (</a:t>
                          </a:r>
                          <a:r>
                            <a:rPr lang="de-DE" sz="2000" dirty="0" err="1"/>
                            <a:t>empty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buckets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of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factor</a:t>
                          </a:r>
                          <a:r>
                            <a:rPr lang="de-DE" sz="2000" dirty="0"/>
                            <a:t> 2)</a:t>
                          </a:r>
                          <a:endParaRPr lang="de-DE" sz="2800" dirty="0"/>
                        </a:p>
                        <a:p>
                          <a:pPr marL="457200" indent="-457200">
                            <a:buFontTx/>
                            <a:buChar char="-"/>
                          </a:pPr>
                          <a:endParaRPr lang="de-DE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24728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elle 4">
                <a:extLst>
                  <a:ext uri="{FF2B5EF4-FFF2-40B4-BE49-F238E27FC236}">
                    <a16:creationId xmlns:a16="http://schemas.microsoft.com/office/drawing/2014/main" id="{B3100172-6352-4F4D-B1C8-4BB7B9171F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2321360"/>
                  </p:ext>
                </p:extLst>
              </p:nvPr>
            </p:nvGraphicFramePr>
            <p:xfrm>
              <a:off x="234949" y="1028700"/>
              <a:ext cx="11185527" cy="5356307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096269">
                      <a:extLst>
                        <a:ext uri="{9D8B030D-6E8A-4147-A177-3AD203B41FA5}">
                          <a16:colId xmlns:a16="http://schemas.microsoft.com/office/drawing/2014/main" val="2126298899"/>
                        </a:ext>
                      </a:extLst>
                    </a:gridCol>
                    <a:gridCol w="3969098">
                      <a:extLst>
                        <a:ext uri="{9D8B030D-6E8A-4147-A177-3AD203B41FA5}">
                          <a16:colId xmlns:a16="http://schemas.microsoft.com/office/drawing/2014/main" val="3909114081"/>
                        </a:ext>
                      </a:extLst>
                    </a:gridCol>
                    <a:gridCol w="2542233">
                      <a:extLst>
                        <a:ext uri="{9D8B030D-6E8A-4147-A177-3AD203B41FA5}">
                          <a16:colId xmlns:a16="http://schemas.microsoft.com/office/drawing/2014/main" val="4239140504"/>
                        </a:ext>
                      </a:extLst>
                    </a:gridCol>
                    <a:gridCol w="2577927">
                      <a:extLst>
                        <a:ext uri="{9D8B030D-6E8A-4147-A177-3AD203B41FA5}">
                          <a16:colId xmlns:a16="http://schemas.microsoft.com/office/drawing/2014/main" val="2858315708"/>
                        </a:ext>
                      </a:extLst>
                    </a:gridCol>
                  </a:tblGrid>
                  <a:tr h="908601">
                    <a:tc>
                      <a:txBody>
                        <a:bodyPr/>
                        <a:lstStyle/>
                        <a:p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/>
                            <a:t>Array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 err="1"/>
                            <a:t>Linked</a:t>
                          </a:r>
                          <a:r>
                            <a:rPr lang="de-DE" sz="2800" dirty="0"/>
                            <a:t> List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 err="1"/>
                            <a:t>HashTable</a:t>
                          </a:r>
                          <a:endParaRPr lang="de-DE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364306"/>
                      </a:ext>
                    </a:extLst>
                  </a:tr>
                  <a:tr h="2152378">
                    <a:tc>
                      <a:txBody>
                        <a:bodyPr/>
                        <a:lstStyle/>
                        <a:p>
                          <a:r>
                            <a:rPr lang="de-DE" sz="2400" dirty="0"/>
                            <a:t>Advantage</a:t>
                          </a:r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52914" t="-44633" r="-129448" b="-1070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Tx/>
                            <a:buChar char="-"/>
                          </a:pPr>
                          <a:r>
                            <a:rPr lang="de-DE" sz="2000" dirty="0"/>
                            <a:t>Dynamic </a:t>
                          </a:r>
                          <a:r>
                            <a:rPr lang="de-DE" sz="2000" dirty="0" err="1"/>
                            <a:t>data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structure</a:t>
                          </a:r>
                          <a:endParaRPr lang="de-DE" sz="2000" dirty="0"/>
                        </a:p>
                        <a:p>
                          <a:pPr marL="342900" indent="-342900">
                            <a:buFontTx/>
                            <a:buChar char="-"/>
                          </a:pPr>
                          <a:endParaRPr lang="de-DE" sz="2000" dirty="0"/>
                        </a:p>
                        <a:p>
                          <a:pPr marL="0" indent="0">
                            <a:buFontTx/>
                            <a:buNone/>
                          </a:pPr>
                          <a:r>
                            <a:rPr lang="de-DE" sz="2000" dirty="0"/>
                            <a:t>-     Easy </a:t>
                          </a:r>
                          <a:r>
                            <a:rPr lang="de-DE" sz="2000" dirty="0" err="1"/>
                            <a:t>to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implement</a:t>
                          </a:r>
                          <a:endParaRPr lang="de-D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2800" dirty="0"/>
                            <a:t>- </a:t>
                          </a:r>
                          <a:r>
                            <a:rPr lang="de-DE" sz="2000" dirty="0"/>
                            <a:t>Fast </a:t>
                          </a:r>
                          <a:r>
                            <a:rPr lang="de-DE" sz="2000" dirty="0" err="1"/>
                            <a:t>operations</a:t>
                          </a:r>
                          <a:r>
                            <a:rPr lang="de-DE" sz="2000" dirty="0"/>
                            <a:t> (</a:t>
                          </a:r>
                          <a:r>
                            <a:rPr lang="de-DE" sz="2000" dirty="0" err="1"/>
                            <a:t>add</a:t>
                          </a:r>
                          <a:r>
                            <a:rPr lang="de-DE" sz="2000" dirty="0"/>
                            <a:t>/</a:t>
                          </a:r>
                          <a:r>
                            <a:rPr lang="de-DE" sz="2000" dirty="0" err="1"/>
                            <a:t>delete</a:t>
                          </a:r>
                          <a:r>
                            <a:rPr lang="de-DE" sz="2000" dirty="0"/>
                            <a:t>/</a:t>
                          </a:r>
                          <a:r>
                            <a:rPr lang="de-DE" sz="2000" dirty="0" err="1"/>
                            <a:t>search</a:t>
                          </a:r>
                          <a:r>
                            <a:rPr lang="de-DE" sz="2000" dirty="0"/>
                            <a:t>)</a:t>
                          </a:r>
                          <a:endParaRPr lang="de-DE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0780030"/>
                      </a:ext>
                    </a:extLst>
                  </a:tr>
                  <a:tr h="2295328">
                    <a:tc>
                      <a:txBody>
                        <a:bodyPr/>
                        <a:lstStyle/>
                        <a:p>
                          <a:r>
                            <a:rPr lang="de-DE" sz="2400" dirty="0" err="1"/>
                            <a:t>Disadvantage</a:t>
                          </a:r>
                          <a:endParaRPr lang="de-DE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Tx/>
                            <a:buChar char="-"/>
                          </a:pPr>
                          <a:r>
                            <a:rPr lang="de-DE" sz="2000" dirty="0" err="1"/>
                            <a:t>fixed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size</a:t>
                          </a:r>
                          <a:endParaRPr lang="de-DE" sz="2000" dirty="0"/>
                        </a:p>
                        <a:p>
                          <a:pPr marL="800100" lvl="1" indent="-342900">
                            <a:buFont typeface="Wingdings" panose="05000000000000000000" pitchFamily="2" charset="2"/>
                            <a:buChar char="§"/>
                          </a:pPr>
                          <a:r>
                            <a:rPr lang="de-DE" sz="2000" dirty="0"/>
                            <a:t>Expensive </a:t>
                          </a:r>
                          <a:r>
                            <a:rPr lang="de-DE" sz="2000" dirty="0" err="1"/>
                            <a:t>re</a:t>
                          </a:r>
                          <a:r>
                            <a:rPr lang="de-DE" sz="2000" dirty="0"/>
                            <a:t>-/</a:t>
                          </a:r>
                          <a:r>
                            <a:rPr lang="de-DE" sz="2000" dirty="0" err="1"/>
                            <a:t>deallocation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of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memory</a:t>
                          </a:r>
                          <a:endParaRPr lang="de-DE" sz="2000" dirty="0"/>
                        </a:p>
                        <a:p>
                          <a:pPr marL="800100" lvl="1" indent="-342900">
                            <a:buFont typeface="Wingdings" panose="05000000000000000000" pitchFamily="2" charset="2"/>
                            <a:buChar char="§"/>
                          </a:pPr>
                          <a:r>
                            <a:rPr lang="de-DE" sz="2000" dirty="0"/>
                            <a:t>Management </a:t>
                          </a:r>
                          <a:r>
                            <a:rPr lang="de-DE" sz="2000" dirty="0" err="1"/>
                            <a:t>overhead</a:t>
                          </a:r>
                          <a:endParaRPr lang="de-DE" sz="1800" dirty="0"/>
                        </a:p>
                        <a:p>
                          <a:pPr marL="342900" indent="-342900">
                            <a:buFontTx/>
                            <a:buChar char="-"/>
                          </a:pPr>
                          <a:endParaRPr lang="de-DE" sz="2000" dirty="0"/>
                        </a:p>
                        <a:p>
                          <a:pPr marL="0" indent="0">
                            <a:buFontTx/>
                            <a:buNone/>
                          </a:pPr>
                          <a:endParaRPr lang="de-D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239089" t="-135809" r="-102398" b="-5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 indent="-457200">
                            <a:buFontTx/>
                            <a:buChar char="-"/>
                          </a:pPr>
                          <a:r>
                            <a:rPr lang="de-DE" sz="2000" dirty="0"/>
                            <a:t>Fixed </a:t>
                          </a:r>
                          <a:r>
                            <a:rPr lang="de-DE" sz="2000" dirty="0" err="1"/>
                            <a:t>size</a:t>
                          </a:r>
                          <a:endParaRPr lang="de-DE" sz="2000" dirty="0"/>
                        </a:p>
                        <a:p>
                          <a:pPr marL="457200" indent="-457200">
                            <a:buFontTx/>
                            <a:buChar char="-"/>
                          </a:pPr>
                          <a:r>
                            <a:rPr lang="de-DE" sz="2000" dirty="0"/>
                            <a:t>Memory </a:t>
                          </a:r>
                          <a:r>
                            <a:rPr lang="de-DE" sz="2000" dirty="0" err="1"/>
                            <a:t>overhed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to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avoid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collisions</a:t>
                          </a:r>
                          <a:r>
                            <a:rPr lang="de-DE" sz="2000" dirty="0"/>
                            <a:t> (</a:t>
                          </a:r>
                          <a:r>
                            <a:rPr lang="de-DE" sz="2000" dirty="0" err="1"/>
                            <a:t>empty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buckets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of</a:t>
                          </a:r>
                          <a:r>
                            <a:rPr lang="de-DE" sz="2000" dirty="0"/>
                            <a:t> </a:t>
                          </a:r>
                          <a:r>
                            <a:rPr lang="de-DE" sz="2000" dirty="0" err="1"/>
                            <a:t>factor</a:t>
                          </a:r>
                          <a:r>
                            <a:rPr lang="de-DE" sz="2000" dirty="0"/>
                            <a:t> 2)</a:t>
                          </a:r>
                          <a:endParaRPr lang="de-DE" sz="2800" dirty="0"/>
                        </a:p>
                        <a:p>
                          <a:pPr marL="457200" indent="-457200">
                            <a:buFontTx/>
                            <a:buChar char="-"/>
                          </a:pPr>
                          <a:endParaRPr lang="de-DE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247285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85498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403FB45-4103-4397-8169-183A6B2C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FC73E6-8D2F-4A4C-B104-E6B4DE76D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348839-1B9A-4974-8140-1D2665B93D8C}"/>
              </a:ext>
            </a:extLst>
          </p:cNvPr>
          <p:cNvSpPr txBox="1"/>
          <p:nvPr/>
        </p:nvSpPr>
        <p:spPr>
          <a:xfrm>
            <a:off x="4406531" y="2967335"/>
            <a:ext cx="3378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b="1" dirty="0"/>
              <a:t>Motivation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3347325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779BDB-3654-4541-BA9D-3A60D8F68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Approaches</a:t>
            </a:r>
            <a:r>
              <a:rPr lang="de-DE" dirty="0"/>
              <a:t> – </a:t>
            </a:r>
            <a:r>
              <a:rPr lang="de-DE" dirty="0" err="1"/>
              <a:t>Decision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1A75002-F058-4BB1-9DFB-81F112AB33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D79AE1-D2E8-4D08-875A-BFD4215891E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3600" dirty="0">
                <a:sym typeface="Wingdings" panose="05000000000000000000" pitchFamily="2" charset="2"/>
              </a:rPr>
              <a:t> </a:t>
            </a:r>
            <a:endParaRPr lang="de-DE" sz="36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98272B2-CA03-4F27-9C8D-90793B2E275B}"/>
              </a:ext>
            </a:extLst>
          </p:cNvPr>
          <p:cNvSpPr txBox="1"/>
          <p:nvPr/>
        </p:nvSpPr>
        <p:spPr>
          <a:xfrm>
            <a:off x="1902656" y="2767280"/>
            <a:ext cx="8591843" cy="224676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err="1"/>
              <a:t>Decision</a:t>
            </a:r>
            <a:r>
              <a:rPr lang="de-DE" sz="2800" dirty="0"/>
              <a:t>: </a:t>
            </a:r>
            <a:r>
              <a:rPr lang="de-DE" sz="2800" b="1" dirty="0" err="1"/>
              <a:t>Linked</a:t>
            </a:r>
            <a:r>
              <a:rPr lang="de-DE" sz="2800" b="1" dirty="0"/>
              <a:t> List</a:t>
            </a:r>
          </a:p>
          <a:p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Dynamic </a:t>
            </a:r>
            <a:r>
              <a:rPr lang="de-DE" sz="2800" dirty="0" err="1"/>
              <a:t>data</a:t>
            </a:r>
            <a:r>
              <a:rPr lang="de-DE" sz="2800" dirty="0"/>
              <a:t> </a:t>
            </a:r>
            <a:r>
              <a:rPr lang="de-DE" sz="2800" dirty="0" err="1"/>
              <a:t>structure</a:t>
            </a:r>
            <a:r>
              <a:rPr lang="de-DE" sz="2800" dirty="0"/>
              <a:t> and just </a:t>
            </a:r>
            <a:r>
              <a:rPr lang="de-DE" sz="2800" dirty="0" err="1"/>
              <a:t>little</a:t>
            </a:r>
            <a:r>
              <a:rPr lang="de-DE" sz="2800" dirty="0"/>
              <a:t> </a:t>
            </a:r>
            <a:r>
              <a:rPr lang="de-DE" sz="2800" dirty="0" err="1"/>
              <a:t>memory</a:t>
            </a:r>
            <a:r>
              <a:rPr lang="de-DE" sz="2800" dirty="0"/>
              <a:t> </a:t>
            </a:r>
            <a:r>
              <a:rPr lang="de-DE" sz="2800" dirty="0" err="1"/>
              <a:t>overhead</a:t>
            </a: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Run time </a:t>
            </a:r>
            <a:r>
              <a:rPr lang="de-DE" sz="2800" dirty="0" err="1"/>
              <a:t>is</a:t>
            </a:r>
            <a:r>
              <a:rPr lang="de-DE" sz="2800" dirty="0"/>
              <a:t> not </a:t>
            </a:r>
            <a:r>
              <a:rPr lang="de-DE" sz="2800" dirty="0" err="1"/>
              <a:t>main</a:t>
            </a:r>
            <a:r>
              <a:rPr lang="de-DE" sz="2800" dirty="0"/>
              <a:t> </a:t>
            </a:r>
            <a:r>
              <a:rPr lang="de-DE" sz="2800" dirty="0" err="1"/>
              <a:t>focus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this</a:t>
            </a:r>
            <a:r>
              <a:rPr lang="de-DE" sz="2800" dirty="0"/>
              <a:t> </a:t>
            </a:r>
            <a:r>
              <a:rPr lang="de-DE" sz="2800" dirty="0" err="1"/>
              <a:t>implementation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560163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403FB45-4103-4397-8169-183A6B2C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FC73E6-8D2F-4A4C-B104-E6B4DE76D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348839-1B9A-4974-8140-1D2665B93D8C}"/>
              </a:ext>
            </a:extLst>
          </p:cNvPr>
          <p:cNvSpPr txBox="1"/>
          <p:nvPr/>
        </p:nvSpPr>
        <p:spPr>
          <a:xfrm>
            <a:off x="4829275" y="2836706"/>
            <a:ext cx="2533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b="1" dirty="0"/>
              <a:t>Analysis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3863942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Worst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7372766-3F20-46B9-972D-8AFDC0E29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1" y="880537"/>
            <a:ext cx="7889195" cy="558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14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Worst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DCB7AF3-2ECD-4EDA-BAC7-EC1650A35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338" y="986322"/>
            <a:ext cx="8341215" cy="587167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4C0EBDC-7AC9-48C4-AEF5-26AAC0728CB5}"/>
              </a:ext>
            </a:extLst>
          </p:cNvPr>
          <p:cNvSpPr txBox="1"/>
          <p:nvPr/>
        </p:nvSpPr>
        <p:spPr>
          <a:xfrm>
            <a:off x="7958296" y="2967335"/>
            <a:ext cx="2301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list</a:t>
            </a:r>
            <a:r>
              <a:rPr lang="de-DE" sz="2400" b="1" dirty="0"/>
              <a:t> </a:t>
            </a:r>
            <a:r>
              <a:rPr lang="de-DE" sz="2400" b="1" dirty="0" err="1"/>
              <a:t>overhead</a:t>
            </a:r>
            <a:endParaRPr lang="de-DE" sz="24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5E6CB97-3834-4C56-A1FA-C4F3AF5A0C5A}"/>
              </a:ext>
            </a:extLst>
          </p:cNvPr>
          <p:cNvSpPr txBox="1"/>
          <p:nvPr/>
        </p:nvSpPr>
        <p:spPr>
          <a:xfrm>
            <a:off x="8090599" y="5023618"/>
            <a:ext cx="2301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Tree</a:t>
            </a:r>
            <a:r>
              <a:rPr lang="de-DE" sz="2400" b="1" dirty="0"/>
              <a:t> </a:t>
            </a:r>
            <a:r>
              <a:rPr lang="de-DE" sz="2400" b="1" dirty="0" err="1"/>
              <a:t>nodes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323267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Best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00293BB-54FC-49F1-98B7-E3C8DB406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154" y="1041400"/>
            <a:ext cx="7705546" cy="545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72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Best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26BC265-7412-4BBF-A56C-63BA51509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443" y="1210263"/>
            <a:ext cx="7772399" cy="551121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4B1F2BA-135B-454B-843A-6BACC8BD2286}"/>
              </a:ext>
            </a:extLst>
          </p:cNvPr>
          <p:cNvSpPr txBox="1"/>
          <p:nvPr/>
        </p:nvSpPr>
        <p:spPr>
          <a:xfrm>
            <a:off x="5968722" y="2706078"/>
            <a:ext cx="2301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list</a:t>
            </a:r>
            <a:r>
              <a:rPr lang="de-DE" sz="2000" b="1" dirty="0"/>
              <a:t> </a:t>
            </a:r>
            <a:r>
              <a:rPr lang="de-DE" sz="2000" b="1" dirty="0" err="1"/>
              <a:t>overhead</a:t>
            </a:r>
            <a:endParaRPr lang="de-DE" sz="20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01D773D-EE72-4B08-8CD6-79C36699EF50}"/>
              </a:ext>
            </a:extLst>
          </p:cNvPr>
          <p:cNvSpPr txBox="1"/>
          <p:nvPr/>
        </p:nvSpPr>
        <p:spPr>
          <a:xfrm>
            <a:off x="4818186" y="3099193"/>
            <a:ext cx="2301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Tree</a:t>
            </a:r>
            <a:r>
              <a:rPr lang="de-DE" sz="2000" b="1" dirty="0"/>
              <a:t> </a:t>
            </a:r>
            <a:r>
              <a:rPr lang="de-DE" sz="2000" b="1" dirty="0" err="1"/>
              <a:t>nodes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951546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Random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1D5D349-C860-4B74-B5DE-86B904DFC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261" y="1071409"/>
            <a:ext cx="7766339" cy="546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74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3830E-5138-42E9-AF96-D73738BA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CE0076-654D-4006-AE5C-343FE80D95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69F7D96-8B4F-480E-B2CF-9C76297FB6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760BFC3-263E-4EEF-8B72-29F14E9C1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351" y="985237"/>
            <a:ext cx="7967449" cy="562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49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25570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403FB45-4103-4397-8169-183A6B2C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FC73E6-8D2F-4A4C-B104-E6B4DE76D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348839-1B9A-4974-8140-1D2665B93D8C}"/>
              </a:ext>
            </a:extLst>
          </p:cNvPr>
          <p:cNvSpPr txBox="1"/>
          <p:nvPr/>
        </p:nvSpPr>
        <p:spPr>
          <a:xfrm>
            <a:off x="4437533" y="2967335"/>
            <a:ext cx="3316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b="1" dirty="0" err="1"/>
              <a:t>Conclusion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46217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403FB45-4103-4397-8169-183A6B2C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FC73E6-8D2F-4A4C-B104-E6B4DE76D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348839-1B9A-4974-8140-1D2665B93D8C}"/>
              </a:ext>
            </a:extLst>
          </p:cNvPr>
          <p:cNvSpPr txBox="1"/>
          <p:nvPr/>
        </p:nvSpPr>
        <p:spPr>
          <a:xfrm>
            <a:off x="4302165" y="2967335"/>
            <a:ext cx="3587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/>
              <a:t>GGM–</a:t>
            </a:r>
            <a:r>
              <a:rPr lang="de-DE" sz="5400" b="1" dirty="0" err="1"/>
              <a:t>Trees</a:t>
            </a:r>
            <a:endParaRPr lang="de-DE" sz="5400" b="1" dirty="0"/>
          </a:p>
        </p:txBody>
      </p:sp>
    </p:spTree>
    <p:extLst>
      <p:ext uri="{BB962C8B-B14F-4D97-AF65-F5344CB8AC3E}">
        <p14:creationId xmlns:p14="http://schemas.microsoft.com/office/powerpoint/2010/main" val="17455614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939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FAA5F-C394-4B63-903E-E6064D3A2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Puncturable</a:t>
            </a:r>
            <a:r>
              <a:rPr lang="de-DE" dirty="0"/>
              <a:t> </a:t>
            </a:r>
            <a:r>
              <a:rPr lang="de-DE" dirty="0" err="1"/>
              <a:t>Pseudorandom</a:t>
            </a:r>
            <a:r>
              <a:rPr lang="de-DE" dirty="0"/>
              <a:t>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76CFF03-E6AF-497E-B624-309A751BBC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7B8DC553-7BE1-4528-8367-E952F7597A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4950" y="1041400"/>
                <a:ext cx="11715750" cy="5232400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de-DE" dirty="0"/>
                  <a:t>Puncturable </a:t>
                </a:r>
                <a:r>
                  <a:rPr lang="de-DE" dirty="0" err="1"/>
                  <a:t>Pseudorandom</a:t>
                </a:r>
                <a:r>
                  <a:rPr lang="de-DE" dirty="0"/>
                  <a:t> </a:t>
                </a:r>
                <a:r>
                  <a:rPr lang="de-DE" dirty="0" err="1"/>
                  <a:t>Functions</a:t>
                </a:r>
                <a:r>
                  <a:rPr lang="de-DE" dirty="0"/>
                  <a:t> (PPRF)</a:t>
                </a:r>
              </a:p>
              <a:p>
                <a:pPr lvl="1"/>
                <a:endParaRPr lang="de-DE" dirty="0"/>
              </a:p>
              <a:p>
                <a:pPr lvl="1"/>
                <a:endParaRPr lang="de-DE" dirty="0"/>
              </a:p>
              <a:p>
                <a:pPr lvl="1"/>
                <a:r>
                  <a:rPr lang="de-DE" dirty="0"/>
                  <a:t>Setup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de-DE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p>
                        </m:sSup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de-DE" b="0" dirty="0"/>
              </a:p>
              <a:p>
                <a:pPr lvl="1"/>
                <a:r>
                  <a:rPr lang="de-DE" dirty="0"/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val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de-DE" dirty="0"/>
              </a:p>
              <a:p>
                <a:pPr lvl="1"/>
                <a:r>
                  <a:rPr lang="de-DE" dirty="0"/>
                  <a:t>P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unc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de-DE" b="0" dirty="0"/>
                  <a:t>    (</a:t>
                </a:r>
                <a:r>
                  <a:rPr lang="de-DE" dirty="0"/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val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de-DE" dirty="0" smtClean="0">
                        <a:latin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de-DE" dirty="0"/>
                  <a:t>)</a:t>
                </a:r>
              </a:p>
              <a:p>
                <a:pPr lvl="1"/>
                <a:endParaRPr lang="de-DE" b="0" dirty="0"/>
              </a:p>
              <a:p>
                <a:pPr lvl="1"/>
                <a:endParaRPr lang="de-DE" b="0" dirty="0"/>
              </a:p>
              <a:p>
                <a:pPr lvl="1"/>
                <a:endParaRPr lang="de-DE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7B8DC553-7BE1-4528-8367-E952F7597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50" y="1041400"/>
                <a:ext cx="11715750" cy="5232400"/>
              </a:xfrm>
              <a:prstGeom prst="rect">
                <a:avLst/>
              </a:prstGeom>
              <a:blipFill>
                <a:blip r:embed="rId2"/>
                <a:stretch>
                  <a:fillRect t="-1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880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Presented Protocol: Issuing Tickets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1F03E27-D559-4D46-A9B2-3855D1D7985A}"/>
              </a:ext>
            </a:extLst>
          </p:cNvPr>
          <p:cNvSpPr txBox="1"/>
          <p:nvPr/>
        </p:nvSpPr>
        <p:spPr>
          <a:xfrm>
            <a:off x="1480718" y="1160151"/>
            <a:ext cx="1046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Client</a:t>
            </a:r>
            <a:endParaRPr lang="de-DE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C9AB298-A267-462E-8A05-FF85B052ACCB}"/>
              </a:ext>
            </a:extLst>
          </p:cNvPr>
          <p:cNvSpPr txBox="1"/>
          <p:nvPr/>
        </p:nvSpPr>
        <p:spPr>
          <a:xfrm>
            <a:off x="7382958" y="1306047"/>
            <a:ext cx="1005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Server</a:t>
            </a:r>
            <a:endParaRPr lang="de-DE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1761B9C6-508A-4B94-800E-AD3A26E35D2B}"/>
                  </a:ext>
                </a:extLst>
              </p:cNvPr>
              <p:cNvSpPr txBox="1"/>
              <p:nvPr/>
            </p:nvSpPr>
            <p:spPr>
              <a:xfrm>
                <a:off x="7925168" y="2860850"/>
                <a:ext cx="42668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𝐸𝑣𝑎𝑙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                     , 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1761B9C6-508A-4B94-800E-AD3A26E35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168" y="2860850"/>
                <a:ext cx="4266832" cy="461665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20">
            <a:extLst>
              <a:ext uri="{FF2B5EF4-FFF2-40B4-BE49-F238E27FC236}">
                <a16:creationId xmlns:a16="http://schemas.microsoft.com/office/drawing/2014/main" id="{A5E9CC77-EB77-4332-BA54-A0FC39862A4D}"/>
              </a:ext>
            </a:extLst>
          </p:cNvPr>
          <p:cNvSpPr txBox="1"/>
          <p:nvPr/>
        </p:nvSpPr>
        <p:spPr>
          <a:xfrm>
            <a:off x="9809644" y="2907016"/>
            <a:ext cx="10758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PPRF </a:t>
            </a:r>
            <a:r>
              <a:rPr lang="de-DE" dirty="0" err="1"/>
              <a:t>key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15E9480-F321-4EBE-A4F4-4AD22677C5AC}"/>
              </a:ext>
            </a:extLst>
          </p:cNvPr>
          <p:cNvSpPr txBox="1"/>
          <p:nvPr/>
        </p:nvSpPr>
        <p:spPr>
          <a:xfrm>
            <a:off x="8610600" y="1315143"/>
            <a:ext cx="10758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PPRF </a:t>
            </a:r>
            <a:r>
              <a:rPr lang="de-DE" dirty="0" err="1"/>
              <a:t>key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5CE03FF-EB6F-4604-B54F-7CB14346C0F4}"/>
              </a:ext>
            </a:extLst>
          </p:cNvPr>
          <p:cNvSpPr txBox="1"/>
          <p:nvPr/>
        </p:nvSpPr>
        <p:spPr>
          <a:xfrm>
            <a:off x="11270346" y="2907016"/>
            <a:ext cx="40957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ID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2A7387A-8FA4-494E-85EE-F6C9BBB180AD}"/>
              </a:ext>
            </a:extLst>
          </p:cNvPr>
          <p:cNvSpPr txBox="1"/>
          <p:nvPr/>
        </p:nvSpPr>
        <p:spPr>
          <a:xfrm>
            <a:off x="1161064" y="1727700"/>
            <a:ext cx="16862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pre_shared_key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4EF26D95-00BD-4FE9-86C6-406E2F512886}"/>
                  </a:ext>
                </a:extLst>
              </p:cNvPr>
              <p:cNvSpPr txBox="1"/>
              <p:nvPr/>
            </p:nvSpPr>
            <p:spPr>
              <a:xfrm>
                <a:off x="3834060" y="3596853"/>
                <a:ext cx="161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𝐸𝑛𝑐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        </m:t>
                          </m:r>
                        </m:sub>
                      </m:sSub>
                      <m:r>
                        <a:rPr lang="de-DE" sz="2400" b="0" i="0" smtClean="0">
                          <a:latin typeface="Cambria Math" panose="02040503050406030204" pitchFamily="18" charset="0"/>
                        </a:rPr>
                        <m:t>(                                      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4EF26D95-00BD-4FE9-86C6-406E2F512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060" y="3596853"/>
                <a:ext cx="1614013" cy="461665"/>
              </a:xfrm>
              <a:prstGeom prst="rect">
                <a:avLst/>
              </a:prstGeom>
              <a:blipFill>
                <a:blip r:embed="rId4"/>
                <a:stretch>
                  <a:fillRect r="-165660" b="-17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feld 30">
            <a:extLst>
              <a:ext uri="{FF2B5EF4-FFF2-40B4-BE49-F238E27FC236}">
                <a16:creationId xmlns:a16="http://schemas.microsoft.com/office/drawing/2014/main" id="{96E838C3-51EE-495A-ACB1-587C61B26D3E}"/>
              </a:ext>
            </a:extLst>
          </p:cNvPr>
          <p:cNvSpPr txBox="1"/>
          <p:nvPr/>
        </p:nvSpPr>
        <p:spPr>
          <a:xfrm>
            <a:off x="5207904" y="3641697"/>
            <a:ext cx="2574355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/>
              <a:t>Ticket</a:t>
            </a:r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76DB29A-45B7-42A9-BD23-0BDC9D7C2E3D}"/>
              </a:ext>
            </a:extLst>
          </p:cNvPr>
          <p:cNvSpPr txBox="1"/>
          <p:nvPr/>
        </p:nvSpPr>
        <p:spPr>
          <a:xfrm>
            <a:off x="6096000" y="3687863"/>
            <a:ext cx="16862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pre_shared_key</a:t>
            </a:r>
            <a:endParaRPr lang="de-DE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B6AB545-4D48-4958-BB50-793F3242049C}"/>
              </a:ext>
            </a:extLst>
          </p:cNvPr>
          <p:cNvSpPr txBox="1"/>
          <p:nvPr/>
        </p:nvSpPr>
        <p:spPr>
          <a:xfrm>
            <a:off x="3414146" y="3619187"/>
            <a:ext cx="40957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ID</a:t>
            </a:r>
            <a:endParaRPr lang="de-DE" dirty="0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C28FFFE7-4740-4151-85FF-D096B8F09366}"/>
              </a:ext>
            </a:extLst>
          </p:cNvPr>
          <p:cNvCxnSpPr>
            <a:cxnSpLocks/>
          </p:cNvCxnSpPr>
          <p:nvPr/>
        </p:nvCxnSpPr>
        <p:spPr>
          <a:xfrm flipH="1">
            <a:off x="3414148" y="4329156"/>
            <a:ext cx="437069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77944BC6-0EF2-4328-A874-50F353FAE7ED}"/>
              </a:ext>
            </a:extLst>
          </p:cNvPr>
          <p:cNvSpPr txBox="1"/>
          <p:nvPr/>
        </p:nvSpPr>
        <p:spPr>
          <a:xfrm>
            <a:off x="9788874" y="1315143"/>
            <a:ext cx="16862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pre_shared_key</a:t>
            </a:r>
            <a:endParaRPr lang="de-DE" dirty="0"/>
          </a:p>
        </p:txBody>
      </p:sp>
      <p:sp>
        <p:nvSpPr>
          <p:cNvPr id="41" name="Sprechblase: rechteckig 40">
            <a:extLst>
              <a:ext uri="{FF2B5EF4-FFF2-40B4-BE49-F238E27FC236}">
                <a16:creationId xmlns:a16="http://schemas.microsoft.com/office/drawing/2014/main" id="{2F300DCD-4053-4607-9BC5-C10D413DE587}"/>
              </a:ext>
            </a:extLst>
          </p:cNvPr>
          <p:cNvSpPr/>
          <p:nvPr/>
        </p:nvSpPr>
        <p:spPr>
          <a:xfrm>
            <a:off x="552658" y="4599686"/>
            <a:ext cx="1587641" cy="1045030"/>
          </a:xfrm>
          <a:prstGeom prst="wedgeRectCallout">
            <a:avLst>
              <a:gd name="adj1" fmla="val 39600"/>
              <a:gd name="adj2" fmla="val -1421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Client just </a:t>
            </a:r>
            <a:r>
              <a:rPr lang="de-DE" dirty="0" err="1"/>
              <a:t>stores</a:t>
            </a:r>
            <a:r>
              <a:rPr lang="de-DE" dirty="0"/>
              <a:t> Ticket  and ID 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90AC47DE-09ED-4783-9567-78D044704AF4}"/>
              </a:ext>
            </a:extLst>
          </p:cNvPr>
          <p:cNvSpPr txBox="1"/>
          <p:nvPr/>
        </p:nvSpPr>
        <p:spPr>
          <a:xfrm>
            <a:off x="7782259" y="2922405"/>
            <a:ext cx="488701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/>
              <a:t>key</a:t>
            </a:r>
            <a:endParaRPr lang="de-DE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608798C-64C7-4BBB-9167-DD4934A5ED00}"/>
              </a:ext>
            </a:extLst>
          </p:cNvPr>
          <p:cNvSpPr txBox="1"/>
          <p:nvPr/>
        </p:nvSpPr>
        <p:spPr>
          <a:xfrm>
            <a:off x="4502112" y="3943350"/>
            <a:ext cx="498513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/>
              <a:t>key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1700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Presented Protocol: Session Resumption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1F03E27-D559-4D46-A9B2-3855D1D7985A}"/>
              </a:ext>
            </a:extLst>
          </p:cNvPr>
          <p:cNvSpPr txBox="1"/>
          <p:nvPr/>
        </p:nvSpPr>
        <p:spPr>
          <a:xfrm>
            <a:off x="1235029" y="1138875"/>
            <a:ext cx="1046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Client</a:t>
            </a:r>
            <a:endParaRPr lang="de-DE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C9AB298-A267-462E-8A05-FF85B052ACCB}"/>
              </a:ext>
            </a:extLst>
          </p:cNvPr>
          <p:cNvSpPr txBox="1"/>
          <p:nvPr/>
        </p:nvSpPr>
        <p:spPr>
          <a:xfrm>
            <a:off x="9671614" y="1189170"/>
            <a:ext cx="1005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Server</a:t>
            </a:r>
            <a:endParaRPr lang="de-DE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1761B9C6-508A-4B94-800E-AD3A26E35D2B}"/>
                  </a:ext>
                </a:extLst>
              </p:cNvPr>
              <p:cNvSpPr txBox="1"/>
              <p:nvPr/>
            </p:nvSpPr>
            <p:spPr>
              <a:xfrm>
                <a:off x="7741863" y="4038633"/>
                <a:ext cx="36996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𝐸𝑣𝑎𝑙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                   ,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1761B9C6-508A-4B94-800E-AD3A26E35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1863" y="4038633"/>
                <a:ext cx="3699624" cy="461665"/>
              </a:xfrm>
              <a:prstGeom prst="rect">
                <a:avLst/>
              </a:prstGeom>
              <a:blipFill>
                <a:blip r:embed="rId2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20">
            <a:extLst>
              <a:ext uri="{FF2B5EF4-FFF2-40B4-BE49-F238E27FC236}">
                <a16:creationId xmlns:a16="http://schemas.microsoft.com/office/drawing/2014/main" id="{A5E9CC77-EB77-4332-BA54-A0FC39862A4D}"/>
              </a:ext>
            </a:extLst>
          </p:cNvPr>
          <p:cNvSpPr txBox="1"/>
          <p:nvPr/>
        </p:nvSpPr>
        <p:spPr>
          <a:xfrm>
            <a:off x="9092250" y="4084799"/>
            <a:ext cx="10758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PPRF </a:t>
            </a:r>
            <a:r>
              <a:rPr lang="de-DE" dirty="0" err="1"/>
              <a:t>key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15E9480-F321-4EBE-A4F4-4AD22677C5AC}"/>
              </a:ext>
            </a:extLst>
          </p:cNvPr>
          <p:cNvSpPr txBox="1"/>
          <p:nvPr/>
        </p:nvSpPr>
        <p:spPr>
          <a:xfrm>
            <a:off x="9671614" y="1649297"/>
            <a:ext cx="1075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u="sng" dirty="0"/>
              <a:t>PPRF </a:t>
            </a:r>
            <a:r>
              <a:rPr lang="de-DE" u="sng" dirty="0" err="1"/>
              <a:t>key</a:t>
            </a:r>
            <a:endParaRPr lang="de-DE" u="sng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5CE03FF-EB6F-4604-B54F-7CB14346C0F4}"/>
              </a:ext>
            </a:extLst>
          </p:cNvPr>
          <p:cNvSpPr txBox="1"/>
          <p:nvPr/>
        </p:nvSpPr>
        <p:spPr>
          <a:xfrm>
            <a:off x="10599981" y="4094119"/>
            <a:ext cx="40957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ID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EBC7B5D-4BB1-4360-B1D5-DFA5B8593E8C}"/>
              </a:ext>
            </a:extLst>
          </p:cNvPr>
          <p:cNvSpPr txBox="1"/>
          <p:nvPr/>
        </p:nvSpPr>
        <p:spPr>
          <a:xfrm>
            <a:off x="915375" y="1650016"/>
            <a:ext cx="16862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pre_shared_key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A6706ACA-F2C9-4757-86DB-7A73BB2864B9}"/>
                  </a:ext>
                </a:extLst>
              </p:cNvPr>
              <p:cNvSpPr txBox="1"/>
              <p:nvPr/>
            </p:nvSpPr>
            <p:spPr>
              <a:xfrm>
                <a:off x="6996295" y="4587135"/>
                <a:ext cx="4186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𝐷𝑒𝑐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                                                   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A6706ACA-F2C9-4757-86DB-7A73BB286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6295" y="4587135"/>
                <a:ext cx="4186738" cy="461665"/>
              </a:xfrm>
              <a:prstGeom prst="rect">
                <a:avLst/>
              </a:prstGeom>
              <a:blipFill>
                <a:blip r:embed="rId3"/>
                <a:stretch>
                  <a:fillRect r="-19825" b="-17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feld 33">
            <a:extLst>
              <a:ext uri="{FF2B5EF4-FFF2-40B4-BE49-F238E27FC236}">
                <a16:creationId xmlns:a16="http://schemas.microsoft.com/office/drawing/2014/main" id="{2AE67979-A6FE-44DA-A653-36D92303C6DD}"/>
              </a:ext>
            </a:extLst>
          </p:cNvPr>
          <p:cNvSpPr txBox="1"/>
          <p:nvPr/>
        </p:nvSpPr>
        <p:spPr>
          <a:xfrm>
            <a:off x="5474991" y="4629607"/>
            <a:ext cx="1577534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/>
              <a:t>pre_shared_key</a:t>
            </a:r>
            <a:endParaRPr lang="de-DE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45977C08-BF95-43B4-8F93-4FA7106F25A7}"/>
                  </a:ext>
                </a:extLst>
              </p:cNvPr>
              <p:cNvSpPr txBox="1"/>
              <p:nvPr/>
            </p:nvSpPr>
            <p:spPr>
              <a:xfrm>
                <a:off x="3868989" y="1902461"/>
                <a:ext cx="161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𝐸𝑛𝑐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de-DE" sz="2400" b="0" i="0" smtClean="0">
                          <a:latin typeface="Cambria Math" panose="02040503050406030204" pitchFamily="18" charset="0"/>
                        </a:rPr>
                        <m:t>(                                       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45977C08-BF95-43B4-8F93-4FA7106F2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8989" y="1902461"/>
                <a:ext cx="1614013" cy="461665"/>
              </a:xfrm>
              <a:prstGeom prst="rect">
                <a:avLst/>
              </a:prstGeom>
              <a:blipFill>
                <a:blip r:embed="rId4"/>
                <a:stretch>
                  <a:fillRect r="-176136" b="-17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feld 38">
            <a:extLst>
              <a:ext uri="{FF2B5EF4-FFF2-40B4-BE49-F238E27FC236}">
                <a16:creationId xmlns:a16="http://schemas.microsoft.com/office/drawing/2014/main" id="{776B7B29-FB73-4348-9AA5-1D8A4D428CC5}"/>
              </a:ext>
            </a:extLst>
          </p:cNvPr>
          <p:cNvSpPr txBox="1"/>
          <p:nvPr/>
        </p:nvSpPr>
        <p:spPr>
          <a:xfrm>
            <a:off x="5242833" y="1947305"/>
            <a:ext cx="2664992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/>
              <a:t>Ticket</a:t>
            </a:r>
            <a:endParaRPr lang="de-DE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7E80702-0B5F-4F9A-8F1A-1E082E57DBDE}"/>
              </a:ext>
            </a:extLst>
          </p:cNvPr>
          <p:cNvSpPr txBox="1"/>
          <p:nvPr/>
        </p:nvSpPr>
        <p:spPr>
          <a:xfrm>
            <a:off x="6130929" y="1993471"/>
            <a:ext cx="16862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pre_shared_key</a:t>
            </a:r>
            <a:endParaRPr lang="de-DE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57804FC-AB3B-463A-8D4B-825649B2A1A7}"/>
              </a:ext>
            </a:extLst>
          </p:cNvPr>
          <p:cNvSpPr txBox="1"/>
          <p:nvPr/>
        </p:nvSpPr>
        <p:spPr>
          <a:xfrm>
            <a:off x="3422261" y="1957787"/>
            <a:ext cx="40957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ID</a:t>
            </a:r>
            <a:endParaRPr lang="de-DE" dirty="0"/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3E89DA3-9979-4487-88A3-608C9E7FF183}"/>
              </a:ext>
            </a:extLst>
          </p:cNvPr>
          <p:cNvCxnSpPr>
            <a:cxnSpLocks/>
          </p:cNvCxnSpPr>
          <p:nvPr/>
        </p:nvCxnSpPr>
        <p:spPr>
          <a:xfrm>
            <a:off x="3449075" y="2654861"/>
            <a:ext cx="458192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C9EE1E16-E5E3-48C0-909D-4D8C28FF3BB0}"/>
                  </a:ext>
                </a:extLst>
              </p:cNvPr>
              <p:cNvSpPr/>
              <p:nvPr/>
            </p:nvSpPr>
            <p:spPr>
              <a:xfrm>
                <a:off x="3983113" y="2740734"/>
                <a:ext cx="172671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200" i="1">
                              <a:latin typeface="Cambria Math" panose="02040503050406030204" pitchFamily="18" charset="0"/>
                            </a:rPr>
                            <m:t>𝐸𝑛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               (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𝑒𝑎𝑟𝑙𝑦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𝑑𝑎𝑡𝑎</m:t>
                          </m:r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  <m:sub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  <m:r>
                        <a:rPr lang="de-DE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                 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C9EE1E16-E5E3-48C0-909D-4D8C28FF3B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113" y="2740734"/>
                <a:ext cx="1726716" cy="584775"/>
              </a:xfrm>
              <a:prstGeom prst="rect">
                <a:avLst/>
              </a:prstGeom>
              <a:blipFill>
                <a:blip r:embed="rId5"/>
                <a:stretch>
                  <a:fillRect r="-1514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feld 42">
            <a:extLst>
              <a:ext uri="{FF2B5EF4-FFF2-40B4-BE49-F238E27FC236}">
                <a16:creationId xmlns:a16="http://schemas.microsoft.com/office/drawing/2014/main" id="{0644BD16-F81A-465E-A674-B250E51631A4}"/>
              </a:ext>
            </a:extLst>
          </p:cNvPr>
          <p:cNvSpPr txBox="1"/>
          <p:nvPr/>
        </p:nvSpPr>
        <p:spPr>
          <a:xfrm>
            <a:off x="4770373" y="3149783"/>
            <a:ext cx="135578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/>
              <a:t>pre_shared_key</a:t>
            </a:r>
            <a:endParaRPr lang="de-DE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8B5EEF1B-7151-41AE-9FFC-8A0D2AC72922}"/>
                  </a:ext>
                </a:extLst>
              </p:cNvPr>
              <p:cNvSpPr txBox="1"/>
              <p:nvPr/>
            </p:nvSpPr>
            <p:spPr>
              <a:xfrm>
                <a:off x="8225203" y="4639104"/>
                <a:ext cx="16140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𝐸𝑛𝑐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         </m:t>
                          </m:r>
                        </m:sub>
                      </m:sSub>
                      <m:r>
                        <a:rPr lang="de-DE" sz="2000" b="0" i="0" smtClean="0">
                          <a:latin typeface="Cambria Math" panose="02040503050406030204" pitchFamily="18" charset="0"/>
                        </a:rPr>
                        <m:t>(                                         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8B5EEF1B-7151-41AE-9FFC-8A0D2AC72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5203" y="4639104"/>
                <a:ext cx="1614013" cy="400110"/>
              </a:xfrm>
              <a:prstGeom prst="rect">
                <a:avLst/>
              </a:prstGeom>
              <a:blipFill>
                <a:blip r:embed="rId6"/>
                <a:stretch>
                  <a:fillRect r="-126792" b="-151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feld 44">
            <a:extLst>
              <a:ext uri="{FF2B5EF4-FFF2-40B4-BE49-F238E27FC236}">
                <a16:creationId xmlns:a16="http://schemas.microsoft.com/office/drawing/2014/main" id="{CABF4245-35CC-46A7-9DE4-270D2218BBEE}"/>
              </a:ext>
            </a:extLst>
          </p:cNvPr>
          <p:cNvSpPr txBox="1"/>
          <p:nvPr/>
        </p:nvSpPr>
        <p:spPr>
          <a:xfrm>
            <a:off x="9238833" y="4637260"/>
            <a:ext cx="2314991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Ticket</a:t>
            </a:r>
            <a:endParaRPr lang="de-DE" sz="16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449DC23A-AA65-4CB1-A46D-463B8A38491B}"/>
              </a:ext>
            </a:extLst>
          </p:cNvPr>
          <p:cNvSpPr txBox="1"/>
          <p:nvPr/>
        </p:nvSpPr>
        <p:spPr>
          <a:xfrm>
            <a:off x="9996601" y="4683426"/>
            <a:ext cx="1435251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/>
              <a:t>pre_shared_key</a:t>
            </a:r>
            <a:endParaRPr lang="de-DE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866FE321-83BE-4C48-9CD2-3D8BD98D5DC2}"/>
                  </a:ext>
                </a:extLst>
              </p:cNvPr>
              <p:cNvSpPr txBox="1"/>
              <p:nvPr/>
            </p:nvSpPr>
            <p:spPr>
              <a:xfrm>
                <a:off x="7007660" y="5198136"/>
                <a:ext cx="4186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𝐷𝑒𝑐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                                              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866FE321-83BE-4C48-9CD2-3D8BD98D5D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660" y="5198136"/>
                <a:ext cx="4186738" cy="461665"/>
              </a:xfrm>
              <a:prstGeom prst="rect">
                <a:avLst/>
              </a:prstGeom>
              <a:blipFill>
                <a:blip r:embed="rId7"/>
                <a:stretch>
                  <a:fillRect r="-11808" b="-18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D4BCA8D4-64A1-45E7-9E84-51C230F64117}"/>
                  </a:ext>
                </a:extLst>
              </p:cNvPr>
              <p:cNvSpPr/>
              <p:nvPr/>
            </p:nvSpPr>
            <p:spPr>
              <a:xfrm>
                <a:off x="5567434" y="5258890"/>
                <a:ext cx="13324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𝑒𝑎𝑟𝑙𝑦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𝑑𝑎𝑡𝑎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D4BCA8D4-64A1-45E7-9E84-51C230F641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7434" y="5258890"/>
                <a:ext cx="1332416" cy="369332"/>
              </a:xfrm>
              <a:prstGeom prst="rect">
                <a:avLst/>
              </a:prstGeom>
              <a:blipFill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E9A7DBA0-30D5-4EEA-985C-EBB2EE48B85B}"/>
                  </a:ext>
                </a:extLst>
              </p:cNvPr>
              <p:cNvSpPr/>
              <p:nvPr/>
            </p:nvSpPr>
            <p:spPr>
              <a:xfrm>
                <a:off x="8225203" y="5243501"/>
                <a:ext cx="172671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𝐸𝑛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                   (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𝑒𝑎𝑟𝑙𝑦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𝑑𝑎𝑡𝑎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                 </m:t>
                      </m:r>
                    </m:oMath>
                  </m:oMathPara>
                </a14:m>
                <a:endParaRPr lang="de-DE" sz="2000" dirty="0"/>
              </a:p>
            </p:txBody>
          </p:sp>
        </mc:Choice>
        <mc:Fallback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E9A7DBA0-30D5-4EEA-985C-EBB2EE48B8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5203" y="5243501"/>
                <a:ext cx="1726716" cy="400110"/>
              </a:xfrm>
              <a:prstGeom prst="rect">
                <a:avLst/>
              </a:prstGeom>
              <a:blipFill>
                <a:blip r:embed="rId9"/>
                <a:stretch>
                  <a:fillRect r="-142958" b="-151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feld 54">
            <a:extLst>
              <a:ext uri="{FF2B5EF4-FFF2-40B4-BE49-F238E27FC236}">
                <a16:creationId xmlns:a16="http://schemas.microsoft.com/office/drawing/2014/main" id="{6191971B-2921-4807-A7A9-5BB310155751}"/>
              </a:ext>
            </a:extLst>
          </p:cNvPr>
          <p:cNvSpPr txBox="1"/>
          <p:nvPr/>
        </p:nvSpPr>
        <p:spPr>
          <a:xfrm>
            <a:off x="8741961" y="5458144"/>
            <a:ext cx="976505" cy="2308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900" dirty="0" err="1"/>
              <a:t>pre_shared_key</a:t>
            </a:r>
            <a:endParaRPr lang="de-DE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feld 55">
                <a:extLst>
                  <a:ext uri="{FF2B5EF4-FFF2-40B4-BE49-F238E27FC236}">
                    <a16:creationId xmlns:a16="http://schemas.microsoft.com/office/drawing/2014/main" id="{DEC7A6B9-778F-4A1C-90FF-446045D6174A}"/>
                  </a:ext>
                </a:extLst>
              </p:cNvPr>
              <p:cNvSpPr txBox="1"/>
              <p:nvPr/>
            </p:nvSpPr>
            <p:spPr>
              <a:xfrm>
                <a:off x="7732229" y="5781683"/>
                <a:ext cx="36996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𝑃𝑢𝑛𝑐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                   ,   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>
          <p:sp>
            <p:nvSpPr>
              <p:cNvPr id="56" name="Textfeld 55">
                <a:extLst>
                  <a:ext uri="{FF2B5EF4-FFF2-40B4-BE49-F238E27FC236}">
                    <a16:creationId xmlns:a16="http://schemas.microsoft.com/office/drawing/2014/main" id="{DEC7A6B9-778F-4A1C-90FF-446045D61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229" y="5781683"/>
                <a:ext cx="3699624" cy="461665"/>
              </a:xfrm>
              <a:prstGeom prst="rect">
                <a:avLst/>
              </a:prstGeom>
              <a:blipFill>
                <a:blip r:embed="rId10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feld 56">
            <a:extLst>
              <a:ext uri="{FF2B5EF4-FFF2-40B4-BE49-F238E27FC236}">
                <a16:creationId xmlns:a16="http://schemas.microsoft.com/office/drawing/2014/main" id="{5A07BC79-BCE2-4BE5-A3D6-7DDB35FDD1CC}"/>
              </a:ext>
            </a:extLst>
          </p:cNvPr>
          <p:cNvSpPr txBox="1"/>
          <p:nvPr/>
        </p:nvSpPr>
        <p:spPr>
          <a:xfrm>
            <a:off x="9114968" y="5855303"/>
            <a:ext cx="10758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PPRF </a:t>
            </a:r>
            <a:r>
              <a:rPr lang="de-DE" dirty="0" err="1"/>
              <a:t>key</a:t>
            </a:r>
            <a:endParaRPr lang="de-DE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7014BAF9-3783-40D1-92E0-B01176DC8026}"/>
              </a:ext>
            </a:extLst>
          </p:cNvPr>
          <p:cNvSpPr txBox="1"/>
          <p:nvPr/>
        </p:nvSpPr>
        <p:spPr>
          <a:xfrm>
            <a:off x="10622699" y="5864623"/>
            <a:ext cx="40957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ID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EFFFB826-CC4E-4C62-9D1B-33CF4B08AB10}"/>
              </a:ext>
            </a:extLst>
          </p:cNvPr>
          <p:cNvSpPr txBox="1"/>
          <p:nvPr/>
        </p:nvSpPr>
        <p:spPr>
          <a:xfrm>
            <a:off x="6798083" y="5864623"/>
            <a:ext cx="10758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PPRF </a:t>
            </a:r>
            <a:r>
              <a:rPr lang="de-DE" dirty="0" err="1"/>
              <a:t>key</a:t>
            </a:r>
            <a:r>
              <a:rPr lang="de-DE" dirty="0"/>
              <a:t>‘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E102DA33-C3A5-42E0-86BC-B17655CBBD23}"/>
              </a:ext>
            </a:extLst>
          </p:cNvPr>
          <p:cNvSpPr txBox="1"/>
          <p:nvPr/>
        </p:nvSpPr>
        <p:spPr>
          <a:xfrm>
            <a:off x="4594906" y="2216465"/>
            <a:ext cx="488701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/>
              <a:t>key</a:t>
            </a:r>
            <a:endParaRPr lang="de-DE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56E1DDFF-D43A-4681-8FC6-37AF3A193054}"/>
              </a:ext>
            </a:extLst>
          </p:cNvPr>
          <p:cNvSpPr txBox="1"/>
          <p:nvPr/>
        </p:nvSpPr>
        <p:spPr>
          <a:xfrm>
            <a:off x="7289253" y="4112047"/>
            <a:ext cx="488701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/>
              <a:t>key</a:t>
            </a:r>
            <a:endParaRPr lang="de-DE" dirty="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66D1575-6A0A-463B-8CF2-7B04536BA648}"/>
              </a:ext>
            </a:extLst>
          </p:cNvPr>
          <p:cNvSpPr txBox="1"/>
          <p:nvPr/>
        </p:nvSpPr>
        <p:spPr>
          <a:xfrm>
            <a:off x="8705471" y="4902424"/>
            <a:ext cx="409497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/>
              <a:t>key</a:t>
            </a:r>
            <a:endParaRPr lang="de-DE" dirty="0"/>
          </a:p>
        </p:txBody>
      </p:sp>
      <p:sp>
        <p:nvSpPr>
          <p:cNvPr id="64" name="Sprechblase: rechteckig 63">
            <a:extLst>
              <a:ext uri="{FF2B5EF4-FFF2-40B4-BE49-F238E27FC236}">
                <a16:creationId xmlns:a16="http://schemas.microsoft.com/office/drawing/2014/main" id="{67BADDA5-B3E9-4051-9086-DCE3AD682BAF}"/>
              </a:ext>
            </a:extLst>
          </p:cNvPr>
          <p:cNvSpPr/>
          <p:nvPr/>
        </p:nvSpPr>
        <p:spPr>
          <a:xfrm>
            <a:off x="3297681" y="5534024"/>
            <a:ext cx="1579119" cy="1000143"/>
          </a:xfrm>
          <a:prstGeom prst="wedgeRectCallout">
            <a:avLst>
              <a:gd name="adj1" fmla="val 160789"/>
              <a:gd name="adj2" fmla="val 2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Re-Evaluation on ID </a:t>
            </a:r>
            <a:r>
              <a:rPr lang="de-DE" dirty="0" err="1"/>
              <a:t>disallowed</a:t>
            </a:r>
            <a:endParaRPr lang="de-DE" dirty="0"/>
          </a:p>
        </p:txBody>
      </p:sp>
      <p:sp>
        <p:nvSpPr>
          <p:cNvPr id="65" name="Sprechblase: rechteckig 64">
            <a:extLst>
              <a:ext uri="{FF2B5EF4-FFF2-40B4-BE49-F238E27FC236}">
                <a16:creationId xmlns:a16="http://schemas.microsoft.com/office/drawing/2014/main" id="{798466CD-F427-4074-A5FF-453316F30428}"/>
              </a:ext>
            </a:extLst>
          </p:cNvPr>
          <p:cNvSpPr/>
          <p:nvPr/>
        </p:nvSpPr>
        <p:spPr>
          <a:xfrm>
            <a:off x="1492422" y="3769393"/>
            <a:ext cx="1579119" cy="1000143"/>
          </a:xfrm>
          <a:prstGeom prst="wedgeRectCallout">
            <a:avLst>
              <a:gd name="adj1" fmla="val 131233"/>
              <a:gd name="adj2" fmla="val -801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Early </a:t>
            </a:r>
            <a:r>
              <a:rPr lang="de-DE" dirty="0" err="1"/>
              <a:t>data</a:t>
            </a:r>
            <a:r>
              <a:rPr lang="de-DE" dirty="0"/>
              <a:t>: </a:t>
            </a:r>
            <a:r>
              <a:rPr lang="de-DE" dirty="0" err="1"/>
              <a:t>forward-secure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7057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567E7-6E24-42E2-893D-070CC2AC8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Tree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PPRF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74D7D7-4DEC-479A-A13D-A50AD0A80B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6E9BF7-79A6-4450-ABF2-081D5CD33E8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GGM</a:t>
            </a:r>
          </a:p>
          <a:p>
            <a:endParaRPr lang="de-DE" dirty="0"/>
          </a:p>
          <a:p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high </a:t>
            </a:r>
            <a:r>
              <a:rPr lang="de-DE" dirty="0" err="1"/>
              <a:t>traffic</a:t>
            </a:r>
            <a:r>
              <a:rPr lang="de-DE" dirty="0"/>
              <a:t> </a:t>
            </a:r>
            <a:r>
              <a:rPr lang="de-DE" dirty="0" err="1"/>
              <a:t>scenarios</a:t>
            </a:r>
            <a:endParaRPr lang="de-DE" dirty="0"/>
          </a:p>
          <a:p>
            <a:pPr lvl="1"/>
            <a:r>
              <a:rPr lang="de-DE" dirty="0"/>
              <a:t>Advantage: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evaluations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3260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90E6C1F-95B3-460D-8F07-566676AA57EB}"/>
              </a:ext>
            </a:extLst>
          </p:cNvPr>
          <p:cNvSpPr/>
          <p:nvPr/>
        </p:nvSpPr>
        <p:spPr>
          <a:xfrm>
            <a:off x="2253173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9165B29-B074-4CC3-971C-8E59F58F4815}"/>
              </a:ext>
            </a:extLst>
          </p:cNvPr>
          <p:cNvSpPr/>
          <p:nvPr/>
        </p:nvSpPr>
        <p:spPr>
          <a:xfrm>
            <a:off x="1414482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E19069B-D78C-45BF-BCCD-2DA02FBAB523}"/>
              </a:ext>
            </a:extLst>
          </p:cNvPr>
          <p:cNvSpPr/>
          <p:nvPr/>
        </p:nvSpPr>
        <p:spPr>
          <a:xfrm>
            <a:off x="4371623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  <a:endCxn id="22" idx="7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23" idx="1"/>
          </p:cNvCxnSpPr>
          <p:nvPr/>
        </p:nvCxnSpPr>
        <p:spPr>
          <a:xfrm>
            <a:off x="3148137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stCxn id="22" idx="4"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stCxn id="22" idx="4"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stCxn id="23" idx="4"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stCxn id="23" idx="4"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stCxn id="6" idx="4"/>
            <a:endCxn id="77" idx="1"/>
          </p:cNvCxnSpPr>
          <p:nvPr/>
        </p:nvCxnSpPr>
        <p:spPr>
          <a:xfrm>
            <a:off x="5939969" y="1679340"/>
            <a:ext cx="2822614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A55555D7-5523-4A34-9878-DE5DCF226896}"/>
              </a:ext>
            </a:extLst>
          </p:cNvPr>
          <p:cNvSpPr/>
          <p:nvPr/>
        </p:nvSpPr>
        <p:spPr>
          <a:xfrm>
            <a:off x="8683502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stCxn id="77" idx="4"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stCxn id="77" idx="4"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77703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57E2535-0EE0-4DBE-9B25-193B820C0258}"/>
              </a:ext>
            </a:extLst>
          </p:cNvPr>
          <p:cNvSpPr/>
          <p:nvPr/>
        </p:nvSpPr>
        <p:spPr>
          <a:xfrm>
            <a:off x="206375" y="4833068"/>
            <a:ext cx="11779250" cy="1610121"/>
          </a:xfrm>
          <a:prstGeom prst="roundRect">
            <a:avLst>
              <a:gd name="adj" fmla="val 35597"/>
            </a:avLst>
          </a:prstGeom>
          <a:noFill/>
          <a:ln w="28575">
            <a:solidFill>
              <a:srgbClr val="005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/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68B441A-BB41-4CCE-8BBB-33E93ACD5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69" y="1140649"/>
                <a:ext cx="540000" cy="538691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>
            <a:extLst>
              <a:ext uri="{FF2B5EF4-FFF2-40B4-BE49-F238E27FC236}">
                <a16:creationId xmlns:a16="http://schemas.microsoft.com/office/drawing/2014/main" id="{42554A9F-15C6-436B-B443-D8653CA0A731}"/>
              </a:ext>
            </a:extLst>
          </p:cNvPr>
          <p:cNvSpPr/>
          <p:nvPr/>
        </p:nvSpPr>
        <p:spPr>
          <a:xfrm>
            <a:off x="528811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90E6C1F-95B3-460D-8F07-566676AA57EB}"/>
              </a:ext>
            </a:extLst>
          </p:cNvPr>
          <p:cNvSpPr/>
          <p:nvPr/>
        </p:nvSpPr>
        <p:spPr>
          <a:xfrm>
            <a:off x="2253173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CFAB0-8D2E-44C3-8BCA-8B939D9F2575}"/>
              </a:ext>
            </a:extLst>
          </p:cNvPr>
          <p:cNvSpPr/>
          <p:nvPr/>
        </p:nvSpPr>
        <p:spPr>
          <a:xfrm>
            <a:off x="2878137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9165B29-B074-4CC3-971C-8E59F58F4815}"/>
              </a:ext>
            </a:extLst>
          </p:cNvPr>
          <p:cNvSpPr/>
          <p:nvPr/>
        </p:nvSpPr>
        <p:spPr>
          <a:xfrm>
            <a:off x="1414482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E19069B-D78C-45BF-BCCD-2DA02FBAB523}"/>
              </a:ext>
            </a:extLst>
          </p:cNvPr>
          <p:cNvSpPr/>
          <p:nvPr/>
        </p:nvSpPr>
        <p:spPr>
          <a:xfrm>
            <a:off x="4371623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1217D7B-B38B-4F42-A1F3-0143C55C9AFA}"/>
              </a:ext>
            </a:extLst>
          </p:cNvPr>
          <p:cNvSpPr/>
          <p:nvPr/>
        </p:nvSpPr>
        <p:spPr>
          <a:xfrm>
            <a:off x="3526832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311496F-1DB5-4721-9B7C-486644E12D6E}"/>
              </a:ext>
            </a:extLst>
          </p:cNvPr>
          <p:cNvSpPr/>
          <p:nvPr/>
        </p:nvSpPr>
        <p:spPr>
          <a:xfrm>
            <a:off x="5224985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C6470D2-F3F4-45FE-BB16-C1D283061860}"/>
              </a:ext>
            </a:extLst>
          </p:cNvPr>
          <p:cNvCxnSpPr>
            <a:cxnSpLocks/>
            <a:stCxn id="6" idx="4"/>
            <a:endCxn id="21" idx="7"/>
          </p:cNvCxnSpPr>
          <p:nvPr/>
        </p:nvCxnSpPr>
        <p:spPr>
          <a:xfrm flipH="1">
            <a:off x="3339056" y="1679340"/>
            <a:ext cx="2600913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5641D3-FA63-4007-8999-ACEC4E96C046}"/>
              </a:ext>
            </a:extLst>
          </p:cNvPr>
          <p:cNvCxnSpPr>
            <a:cxnSpLocks/>
            <a:stCxn id="21" idx="4"/>
            <a:endCxn id="22" idx="7"/>
          </p:cNvCxnSpPr>
          <p:nvPr/>
        </p:nvCxnSpPr>
        <p:spPr>
          <a:xfrm flipH="1">
            <a:off x="1875401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EA913DE-FAB7-47DC-AE32-ED287570FDD2}"/>
              </a:ext>
            </a:extLst>
          </p:cNvPr>
          <p:cNvCxnSpPr>
            <a:cxnSpLocks/>
            <a:stCxn id="21" idx="4"/>
            <a:endCxn id="23" idx="1"/>
          </p:cNvCxnSpPr>
          <p:nvPr/>
        </p:nvCxnSpPr>
        <p:spPr>
          <a:xfrm>
            <a:off x="3148137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5A4D565-276C-49D1-836B-E2E832A2A8DC}"/>
              </a:ext>
            </a:extLst>
          </p:cNvPr>
          <p:cNvCxnSpPr>
            <a:cxnSpLocks/>
            <a:stCxn id="22" idx="4"/>
            <a:endCxn id="16" idx="7"/>
          </p:cNvCxnSpPr>
          <p:nvPr/>
        </p:nvCxnSpPr>
        <p:spPr>
          <a:xfrm flipH="1">
            <a:off x="989730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F8562C2-7F5E-477D-9B39-6E73A236E7E5}"/>
              </a:ext>
            </a:extLst>
          </p:cNvPr>
          <p:cNvCxnSpPr>
            <a:cxnSpLocks/>
            <a:stCxn id="22" idx="4"/>
            <a:endCxn id="17" idx="1"/>
          </p:cNvCxnSpPr>
          <p:nvPr/>
        </p:nvCxnSpPr>
        <p:spPr>
          <a:xfrm>
            <a:off x="1684482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68CB2BC0-3074-47BC-B838-F094B564B6A0}"/>
              </a:ext>
            </a:extLst>
          </p:cNvPr>
          <p:cNvCxnSpPr>
            <a:cxnSpLocks/>
            <a:stCxn id="23" idx="4"/>
            <a:endCxn id="24" idx="7"/>
          </p:cNvCxnSpPr>
          <p:nvPr/>
        </p:nvCxnSpPr>
        <p:spPr>
          <a:xfrm flipH="1">
            <a:off x="3987751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C8F6B2B-B118-4196-9598-CCEA20C1A40C}"/>
              </a:ext>
            </a:extLst>
          </p:cNvPr>
          <p:cNvCxnSpPr>
            <a:cxnSpLocks/>
            <a:stCxn id="23" idx="4"/>
            <a:endCxn id="25" idx="1"/>
          </p:cNvCxnSpPr>
          <p:nvPr/>
        </p:nvCxnSpPr>
        <p:spPr>
          <a:xfrm>
            <a:off x="4641623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C9B8C59-A81C-412D-8C6B-4059BB7F2859}"/>
              </a:ext>
            </a:extLst>
          </p:cNvPr>
          <p:cNvCxnSpPr>
            <a:cxnSpLocks/>
            <a:stCxn id="6" idx="4"/>
            <a:endCxn id="77" idx="1"/>
          </p:cNvCxnSpPr>
          <p:nvPr/>
        </p:nvCxnSpPr>
        <p:spPr>
          <a:xfrm>
            <a:off x="5939969" y="1679340"/>
            <a:ext cx="2822614" cy="79779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87860B3C-A9A7-4699-9D9F-7595630BFC39}"/>
              </a:ext>
            </a:extLst>
          </p:cNvPr>
          <p:cNvSpPr txBox="1"/>
          <p:nvPr/>
        </p:nvSpPr>
        <p:spPr>
          <a:xfrm>
            <a:off x="4377367" y="1766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EF57A34B-BC44-4CCA-ACC7-2C8D1CFBB546}"/>
              </a:ext>
            </a:extLst>
          </p:cNvPr>
          <p:cNvSpPr txBox="1"/>
          <p:nvPr/>
        </p:nvSpPr>
        <p:spPr>
          <a:xfrm>
            <a:off x="2253173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DD1FA70-C24A-496B-868B-F2C8EC6BE04B}"/>
              </a:ext>
            </a:extLst>
          </p:cNvPr>
          <p:cNvSpPr txBox="1"/>
          <p:nvPr/>
        </p:nvSpPr>
        <p:spPr>
          <a:xfrm>
            <a:off x="1036710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826751C6-9527-4571-A9C4-80427F582DC4}"/>
              </a:ext>
            </a:extLst>
          </p:cNvPr>
          <p:cNvSpPr txBox="1"/>
          <p:nvPr/>
        </p:nvSpPr>
        <p:spPr>
          <a:xfrm>
            <a:off x="3814520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B166BF5-0291-4054-B9DA-8C82E14BABE1}"/>
              </a:ext>
            </a:extLst>
          </p:cNvPr>
          <p:cNvSpPr txBox="1"/>
          <p:nvPr/>
        </p:nvSpPr>
        <p:spPr>
          <a:xfrm>
            <a:off x="4972844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97899D2-B4A9-4496-AE3B-0844FC9CA992}"/>
              </a:ext>
            </a:extLst>
          </p:cNvPr>
          <p:cNvSpPr txBox="1"/>
          <p:nvPr/>
        </p:nvSpPr>
        <p:spPr>
          <a:xfrm>
            <a:off x="4013001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D8E76B-B092-4648-AAF7-2638B03C063E}"/>
              </a:ext>
            </a:extLst>
          </p:cNvPr>
          <p:cNvSpPr txBox="1"/>
          <p:nvPr/>
        </p:nvSpPr>
        <p:spPr>
          <a:xfrm>
            <a:off x="2061905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0DA2691-C0B6-4262-BFD5-4F20BB087358}"/>
              </a:ext>
            </a:extLst>
          </p:cNvPr>
          <p:cNvSpPr/>
          <p:nvPr/>
        </p:nvSpPr>
        <p:spPr>
          <a:xfrm>
            <a:off x="6334176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6CDED6F0-F83B-4735-AE77-FB433410DABE}"/>
              </a:ext>
            </a:extLst>
          </p:cNvPr>
          <p:cNvSpPr/>
          <p:nvPr/>
        </p:nvSpPr>
        <p:spPr>
          <a:xfrm>
            <a:off x="8058538" y="5089877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A55555D7-5523-4A34-9878-DE5DCF226896}"/>
              </a:ext>
            </a:extLst>
          </p:cNvPr>
          <p:cNvSpPr/>
          <p:nvPr/>
        </p:nvSpPr>
        <p:spPr>
          <a:xfrm>
            <a:off x="8683502" y="2398244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6CB02CF2-C399-42E3-8841-1CF7524E4233}"/>
              </a:ext>
            </a:extLst>
          </p:cNvPr>
          <p:cNvSpPr/>
          <p:nvPr/>
        </p:nvSpPr>
        <p:spPr>
          <a:xfrm>
            <a:off x="7219847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69D42E3-9EEB-4106-89E4-F0D302C578D6}"/>
              </a:ext>
            </a:extLst>
          </p:cNvPr>
          <p:cNvSpPr/>
          <p:nvPr/>
        </p:nvSpPr>
        <p:spPr>
          <a:xfrm>
            <a:off x="10176988" y="376125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A012B99-6471-452E-AC36-5AD1082E2D70}"/>
              </a:ext>
            </a:extLst>
          </p:cNvPr>
          <p:cNvSpPr/>
          <p:nvPr/>
        </p:nvSpPr>
        <p:spPr>
          <a:xfrm>
            <a:off x="9332197" y="5089879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31AE24B-A979-4FA4-8119-380B9F1EE6A9}"/>
              </a:ext>
            </a:extLst>
          </p:cNvPr>
          <p:cNvSpPr/>
          <p:nvPr/>
        </p:nvSpPr>
        <p:spPr>
          <a:xfrm>
            <a:off x="11030350" y="5089876"/>
            <a:ext cx="540000" cy="5386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EF8096CC-A136-4213-8307-90B0C55FA3FB}"/>
              </a:ext>
            </a:extLst>
          </p:cNvPr>
          <p:cNvCxnSpPr>
            <a:cxnSpLocks/>
            <a:stCxn id="77" idx="4"/>
            <a:endCxn id="78" idx="7"/>
          </p:cNvCxnSpPr>
          <p:nvPr/>
        </p:nvCxnSpPr>
        <p:spPr>
          <a:xfrm flipH="1">
            <a:off x="7680766" y="2936935"/>
            <a:ext cx="1272736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ECFC07D4-A5FB-4DC8-B057-61D3D46D25C9}"/>
              </a:ext>
            </a:extLst>
          </p:cNvPr>
          <p:cNvCxnSpPr>
            <a:cxnSpLocks/>
            <a:stCxn id="77" idx="4"/>
            <a:endCxn id="79" idx="1"/>
          </p:cNvCxnSpPr>
          <p:nvPr/>
        </p:nvCxnSpPr>
        <p:spPr>
          <a:xfrm>
            <a:off x="8953502" y="2936935"/>
            <a:ext cx="1302567" cy="903213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4344B6E-BA2B-4CED-8FCA-6E93875FF351}"/>
              </a:ext>
            </a:extLst>
          </p:cNvPr>
          <p:cNvCxnSpPr>
            <a:cxnSpLocks/>
            <a:stCxn id="78" idx="4"/>
            <a:endCxn id="75" idx="7"/>
          </p:cNvCxnSpPr>
          <p:nvPr/>
        </p:nvCxnSpPr>
        <p:spPr>
          <a:xfrm flipH="1">
            <a:off x="6795095" y="4299950"/>
            <a:ext cx="69475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0432F309-13CD-447E-BC08-35569E48A7E3}"/>
              </a:ext>
            </a:extLst>
          </p:cNvPr>
          <p:cNvCxnSpPr>
            <a:cxnSpLocks/>
            <a:stCxn id="78" idx="4"/>
            <a:endCxn id="76" idx="1"/>
          </p:cNvCxnSpPr>
          <p:nvPr/>
        </p:nvCxnSpPr>
        <p:spPr>
          <a:xfrm>
            <a:off x="7489847" y="4299950"/>
            <a:ext cx="647772" cy="86881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E2BE6868-29B6-4183-8765-6EB3DE2CF97C}"/>
              </a:ext>
            </a:extLst>
          </p:cNvPr>
          <p:cNvCxnSpPr>
            <a:cxnSpLocks/>
            <a:stCxn id="79" idx="4"/>
            <a:endCxn id="80" idx="7"/>
          </p:cNvCxnSpPr>
          <p:nvPr/>
        </p:nvCxnSpPr>
        <p:spPr>
          <a:xfrm flipH="1">
            <a:off x="9793116" y="4299950"/>
            <a:ext cx="653872" cy="86881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E2121F0A-F520-4039-A80D-89062FDCAA1F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>
          <a:xfrm>
            <a:off x="10446988" y="4299950"/>
            <a:ext cx="662443" cy="86881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D7C74B5E-8021-4F2B-B9FC-1EF043376710}"/>
              </a:ext>
            </a:extLst>
          </p:cNvPr>
          <p:cNvSpPr txBox="1"/>
          <p:nvPr/>
        </p:nvSpPr>
        <p:spPr>
          <a:xfrm>
            <a:off x="8058538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69B33DE-B3FE-4658-A2DA-DA5EAB003345}"/>
              </a:ext>
            </a:extLst>
          </p:cNvPr>
          <p:cNvSpPr txBox="1"/>
          <p:nvPr/>
        </p:nvSpPr>
        <p:spPr>
          <a:xfrm>
            <a:off x="6842075" y="4510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5C192B6-B249-44ED-A864-327559EF07E0}"/>
              </a:ext>
            </a:extLst>
          </p:cNvPr>
          <p:cNvSpPr txBox="1"/>
          <p:nvPr/>
        </p:nvSpPr>
        <p:spPr>
          <a:xfrm>
            <a:off x="9619885" y="3106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9D7756B6-9E86-4404-9CEC-F18A51EDA3D5}"/>
              </a:ext>
            </a:extLst>
          </p:cNvPr>
          <p:cNvSpPr txBox="1"/>
          <p:nvPr/>
        </p:nvSpPr>
        <p:spPr>
          <a:xfrm>
            <a:off x="10778209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93F05FE-8F78-4309-821D-3681754225FF}"/>
              </a:ext>
            </a:extLst>
          </p:cNvPr>
          <p:cNvSpPr txBox="1"/>
          <p:nvPr/>
        </p:nvSpPr>
        <p:spPr>
          <a:xfrm>
            <a:off x="9818366" y="4510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E1CD1846-C0F0-4144-962D-48F5E602702E}"/>
              </a:ext>
            </a:extLst>
          </p:cNvPr>
          <p:cNvSpPr txBox="1"/>
          <p:nvPr/>
        </p:nvSpPr>
        <p:spPr>
          <a:xfrm>
            <a:off x="7867270" y="4485722"/>
            <a:ext cx="246856" cy="37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19A7895F-F89A-4894-837B-DE3A9F85E447}"/>
              </a:ext>
            </a:extLst>
          </p:cNvPr>
          <p:cNvSpPr txBox="1"/>
          <p:nvPr/>
        </p:nvSpPr>
        <p:spPr>
          <a:xfrm>
            <a:off x="7279966" y="175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E5788FBF-F905-4DF5-BD8C-40F19D0AE1D7}"/>
                  </a:ext>
                </a:extLst>
              </p:cNvPr>
              <p:cNvSpPr txBox="1"/>
              <p:nvPr/>
            </p:nvSpPr>
            <p:spPr>
              <a:xfrm>
                <a:off x="407838" y="5838868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E5788FBF-F905-4DF5-BD8C-40F19D0AE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38" y="5838868"/>
                <a:ext cx="781945" cy="369332"/>
              </a:xfrm>
              <a:prstGeom prst="rect">
                <a:avLst/>
              </a:prstGeom>
              <a:blipFill>
                <a:blip r:embed="rId3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E1B22313-467C-40BD-A05A-C3BFA57F7B7D}"/>
                  </a:ext>
                </a:extLst>
              </p:cNvPr>
              <p:cNvSpPr txBox="1"/>
              <p:nvPr/>
            </p:nvSpPr>
            <p:spPr>
              <a:xfrm>
                <a:off x="2253173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E1B22313-467C-40BD-A05A-C3BFA57F7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3173" y="5831327"/>
                <a:ext cx="781945" cy="369332"/>
              </a:xfrm>
              <a:prstGeom prst="rect">
                <a:avLst/>
              </a:prstGeom>
              <a:blipFill>
                <a:blip r:embed="rId4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8172B551-5AA6-4A6F-8558-3499405DD7AD}"/>
                  </a:ext>
                </a:extLst>
              </p:cNvPr>
              <p:cNvSpPr txBox="1"/>
              <p:nvPr/>
            </p:nvSpPr>
            <p:spPr>
              <a:xfrm>
                <a:off x="3521555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8172B551-5AA6-4A6F-8558-3499405DD7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555" y="5831327"/>
                <a:ext cx="781945" cy="369332"/>
              </a:xfrm>
              <a:prstGeom prst="rect">
                <a:avLst/>
              </a:prstGeom>
              <a:blipFill>
                <a:blip r:embed="rId5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7EC3A564-6D50-4B78-A8CD-39F9E7DF78BA}"/>
                  </a:ext>
                </a:extLst>
              </p:cNvPr>
              <p:cNvSpPr txBox="1"/>
              <p:nvPr/>
            </p:nvSpPr>
            <p:spPr>
              <a:xfrm>
                <a:off x="5219708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7EC3A564-6D50-4B78-A8CD-39F9E7DF7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708" y="5831327"/>
                <a:ext cx="781945" cy="369332"/>
              </a:xfrm>
              <a:prstGeom prst="rect">
                <a:avLst/>
              </a:prstGeom>
              <a:blipFill>
                <a:blip r:embed="rId6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4AE6159B-5EAB-485C-9F1C-009EF7A6397E}"/>
                  </a:ext>
                </a:extLst>
              </p:cNvPr>
              <p:cNvSpPr txBox="1"/>
              <p:nvPr/>
            </p:nvSpPr>
            <p:spPr>
              <a:xfrm>
                <a:off x="6305145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4AE6159B-5EAB-485C-9F1C-009EF7A63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145" y="5831327"/>
                <a:ext cx="781945" cy="369332"/>
              </a:xfrm>
              <a:prstGeom prst="rect">
                <a:avLst/>
              </a:prstGeom>
              <a:blipFill>
                <a:blip r:embed="rId7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7F146605-A537-413F-992E-5B40E646EEAD}"/>
                  </a:ext>
                </a:extLst>
              </p:cNvPr>
              <p:cNvSpPr txBox="1"/>
              <p:nvPr/>
            </p:nvSpPr>
            <p:spPr>
              <a:xfrm>
                <a:off x="7937565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7F146605-A537-413F-992E-5B40E646E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565" y="5831327"/>
                <a:ext cx="781945" cy="369332"/>
              </a:xfrm>
              <a:prstGeom prst="rect">
                <a:avLst/>
              </a:prstGeom>
              <a:blipFill>
                <a:blip r:embed="rId8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E1BA4C36-F8BB-4A50-8AD9-D54DD0839671}"/>
                  </a:ext>
                </a:extLst>
              </p:cNvPr>
              <p:cNvSpPr txBox="1"/>
              <p:nvPr/>
            </p:nvSpPr>
            <p:spPr>
              <a:xfrm>
                <a:off x="9278043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E1BA4C36-F8BB-4A50-8AD9-D54DD0839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8043" y="5831327"/>
                <a:ext cx="781945" cy="369332"/>
              </a:xfrm>
              <a:prstGeom prst="rect">
                <a:avLst/>
              </a:prstGeom>
              <a:blipFill>
                <a:blip r:embed="rId9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A0C5BFB7-A065-4D51-BECA-A617473EEA04}"/>
                  </a:ext>
                </a:extLst>
              </p:cNvPr>
              <p:cNvSpPr txBox="1"/>
              <p:nvPr/>
            </p:nvSpPr>
            <p:spPr>
              <a:xfrm>
                <a:off x="10962827" y="5831327"/>
                <a:ext cx="781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𝑘𝑒𝑦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A0C5BFB7-A065-4D51-BECA-A617473EE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2827" y="5831327"/>
                <a:ext cx="781945" cy="369332"/>
              </a:xfrm>
              <a:prstGeom prst="rect">
                <a:avLst/>
              </a:prstGeom>
              <a:blipFill>
                <a:blip r:embed="rId10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prechblase: rechteckig 7">
            <a:extLst>
              <a:ext uri="{FF2B5EF4-FFF2-40B4-BE49-F238E27FC236}">
                <a16:creationId xmlns:a16="http://schemas.microsoft.com/office/drawing/2014/main" id="{39484638-CED9-4909-B29A-1C693F0A7044}"/>
              </a:ext>
            </a:extLst>
          </p:cNvPr>
          <p:cNvSpPr/>
          <p:nvPr/>
        </p:nvSpPr>
        <p:spPr>
          <a:xfrm>
            <a:off x="9944418" y="1081303"/>
            <a:ext cx="2145481" cy="1755586"/>
          </a:xfrm>
          <a:prstGeom prst="wedgeRectCallout">
            <a:avLst>
              <a:gd name="adj1" fmla="val 2448"/>
              <a:gd name="adj2" fmla="val 15523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Leafs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keys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encrypt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 </a:t>
            </a:r>
            <a:r>
              <a:rPr lang="de-DE" dirty="0" err="1"/>
              <a:t>tickets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dirty="0" err="1"/>
              <a:t>Issue</a:t>
            </a:r>
            <a:r>
              <a:rPr lang="de-DE" dirty="0"/>
              <a:t> </a:t>
            </a:r>
            <a:r>
              <a:rPr lang="de-DE" dirty="0" err="1"/>
              <a:t>tickets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731534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g_bloemer_vorlage.potx" id="{F267A61E-6A8B-4741-9245-A034EA1CD12B}" vid="{3EBF7655-1EBC-4B1F-819A-9DB9C3E90F7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agbloemerTemplate</Template>
  <TotalTime>0</TotalTime>
  <Words>666</Words>
  <Application>Microsoft Office PowerPoint</Application>
  <PresentationFormat>Breitbild</PresentationFormat>
  <Paragraphs>304</Paragraphs>
  <Slides>30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5" baseType="lpstr">
      <vt:lpstr>Arial</vt:lpstr>
      <vt:lpstr>Calibri</vt:lpstr>
      <vt:lpstr>Cambria Math</vt:lpstr>
      <vt:lpstr>Wingdings</vt:lpstr>
      <vt:lpstr>2_Office</vt:lpstr>
      <vt:lpstr>Tree Optimization</vt:lpstr>
      <vt:lpstr>PowerPoint-Präsentation</vt:lpstr>
      <vt:lpstr> </vt:lpstr>
      <vt:lpstr>Puncturable Pseudorandom Functions</vt:lpstr>
      <vt:lpstr>Presented Protocol: Issuing Tickets</vt:lpstr>
      <vt:lpstr>Presented Protocol: Session Resumption</vt:lpstr>
      <vt:lpstr>Tree based PPRF</vt:lpstr>
      <vt:lpstr>PowerPoint-Präsentation</vt:lpstr>
      <vt:lpstr>PowerPoint-Präsentation</vt:lpstr>
      <vt:lpstr>Tree-based PPRF</vt:lpstr>
      <vt:lpstr>Tree-based PRF</vt:lpstr>
      <vt:lpstr>Memory consumption</vt:lpstr>
      <vt:lpstr>Tree-based PRF – Best Case</vt:lpstr>
      <vt:lpstr>Tree-based PRF – Worst Case</vt:lpstr>
      <vt:lpstr>My task</vt:lpstr>
      <vt:lpstr>PowerPoint-Präsentation</vt:lpstr>
      <vt:lpstr>Requirements</vt:lpstr>
      <vt:lpstr>Challenges</vt:lpstr>
      <vt:lpstr>PowerPoint-Präsentation</vt:lpstr>
      <vt:lpstr>Approaches – Decision</vt:lpstr>
      <vt:lpstr>PowerPoint-Präsentation</vt:lpstr>
      <vt:lpstr>Memory – Worst Case</vt:lpstr>
      <vt:lpstr>Memory – Worst Case</vt:lpstr>
      <vt:lpstr>Memory – Best Case</vt:lpstr>
      <vt:lpstr>Memory – Best Case</vt:lpstr>
      <vt:lpstr>Memory – Random</vt:lpstr>
      <vt:lpstr>PowerPoint-Präsentation</vt:lpstr>
      <vt:lpstr>Performance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Rudi Wolf</dc:creator>
  <cp:lastModifiedBy>simon.nachtigall@web.de</cp:lastModifiedBy>
  <cp:revision>85</cp:revision>
  <cp:lastPrinted>2016-02-17T12:43:30Z</cp:lastPrinted>
  <dcterms:created xsi:type="dcterms:W3CDTF">2019-03-11T18:51:50Z</dcterms:created>
  <dcterms:modified xsi:type="dcterms:W3CDTF">2019-07-13T02:09:28Z</dcterms:modified>
</cp:coreProperties>
</file>